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8991600" y="3048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25146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2819400"/>
            <a:ext cx="6400800" cy="1752600"/>
          </a:xfrm>
        </p:spPr>
        <p:txBody>
          <a:bodyPr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155448" y="2420112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Oval 12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752600"/>
          </a:xfrm>
        </p:spPr>
        <p:txBody>
          <a:bodyPr anchor="b"/>
          <a:lstStyle>
            <a:lvl1pPr>
              <a:defRPr sz="4200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white">
          <a:xfrm>
            <a:off x="7010400" y="0"/>
            <a:ext cx="21336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Rectangle 10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 rot="5400000">
            <a:off x="4021836" y="3278124"/>
            <a:ext cx="6245352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6839712" y="2925763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Oval 14"/>
          <p:cNvSpPr/>
          <p:nvPr/>
        </p:nvSpPr>
        <p:spPr>
          <a:xfrm>
            <a:off x="6934200" y="3020251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915912" y="3009901"/>
            <a:ext cx="457200" cy="441325"/>
          </a:xfrm>
        </p:spPr>
        <p:txBody>
          <a:bodyPr/>
          <a:lstStyle/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304800"/>
            <a:ext cx="6553200" cy="5821366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91400" y="304801"/>
            <a:ext cx="14478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361688" y="1026372"/>
            <a:ext cx="457200" cy="441325"/>
          </a:xfrm>
        </p:spPr>
        <p:txBody>
          <a:bodyPr/>
          <a:lstStyle/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301752" y="1527048"/>
            <a:ext cx="850392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8991600" y="1905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152400" y="2286000"/>
            <a:ext cx="8833104" cy="304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55448" y="142352"/>
            <a:ext cx="8833104" cy="2139696"/>
          </a:xfrm>
          <a:prstGeom prst="rect">
            <a:avLst/>
          </a:prstGeom>
          <a:solidFill>
            <a:schemeClr val="accent1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8426" y="2743200"/>
            <a:ext cx="6480174" cy="1673225"/>
          </a:xfrm>
        </p:spPr>
        <p:txBody>
          <a:bodyPr anchor="t"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Rectangle 13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152400" y="2438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Oval 9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val 10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33400"/>
            <a:ext cx="7772400" cy="1524000"/>
          </a:xfrm>
        </p:spPr>
        <p:txBody>
          <a:bodyPr anchor="b"/>
          <a:lstStyle>
            <a:lvl1pPr algn="ctr">
              <a:buNone/>
              <a:defRPr sz="4200" b="0" cap="none" baseline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791200" y="6409944"/>
            <a:ext cx="3044952" cy="365760"/>
          </a:xfrm>
        </p:spPr>
        <p:txBody>
          <a:bodyPr/>
          <a:lstStyle/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 flipV="1">
            <a:off x="4563080" y="1575652"/>
            <a:ext cx="8921" cy="4819557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Content Placeholder 9"/>
          <p:cNvSpPr>
            <a:spLocks noGrp="1"/>
          </p:cNvSpPr>
          <p:nvPr>
            <p:ph sz="half" idx="1"/>
          </p:nvPr>
        </p:nvSpPr>
        <p:spPr>
          <a:xfrm>
            <a:off x="301752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Content Placeholder 11"/>
          <p:cNvSpPr>
            <a:spLocks noGrp="1"/>
          </p:cNvSpPr>
          <p:nvPr>
            <p:ph sz="half" idx="2"/>
          </p:nvPr>
        </p:nvSpPr>
        <p:spPr>
          <a:xfrm>
            <a:off x="4800600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 flipV="1">
            <a:off x="4572000" y="2200275"/>
            <a:ext cx="0" cy="4187952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Rectangle 19"/>
          <p:cNvSpPr>
            <a:spLocks noChangeArrowheads="1"/>
          </p:cNvSpPr>
          <p:nvPr/>
        </p:nvSpPr>
        <p:spPr bwMode="white">
          <a:xfrm>
            <a:off x="0" y="0"/>
            <a:ext cx="9144000" cy="1447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1" name="Rectangle 20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2" name="Rectangle 21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152400" y="1371600"/>
            <a:ext cx="8833104" cy="914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145923" y="6391656"/>
            <a:ext cx="8833104" cy="310896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4040188" cy="732974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lang="en-US" sz="2200" b="1" dirty="0" smtClean="0">
                <a:solidFill>
                  <a:srgbClr val="FFFFFF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791330" y="1524000"/>
            <a:ext cx="4041775" cy="731520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sz="2200" b="1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04800" y="6409944"/>
            <a:ext cx="3581400" cy="365760"/>
          </a:xfrm>
        </p:spPr>
        <p:txBody>
          <a:bodyPr/>
          <a:lstStyle/>
          <a:p>
            <a:endParaRPr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52400" y="128016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4" name="Content Placeholder 23"/>
          <p:cNvSpPr>
            <a:spLocks noGrp="1"/>
          </p:cNvSpPr>
          <p:nvPr>
            <p:ph sz="quarter" idx="2"/>
          </p:nvPr>
        </p:nvSpPr>
        <p:spPr>
          <a:xfrm>
            <a:off x="301752" y="2471383"/>
            <a:ext cx="4041648" cy="3818404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6" name="Content Placeholder 25"/>
          <p:cNvSpPr>
            <a:spLocks noGrp="1"/>
          </p:cNvSpPr>
          <p:nvPr>
            <p:ph sz="quarter" idx="4"/>
          </p:nvPr>
        </p:nvSpPr>
        <p:spPr>
          <a:xfrm>
            <a:off x="4800600" y="2471383"/>
            <a:ext cx="4038600" cy="382219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Oval 24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Oval 26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4343400" y="1042416"/>
            <a:ext cx="457200" cy="441325"/>
          </a:xfrm>
        </p:spPr>
        <p:txBody>
          <a:bodyPr/>
          <a:lstStyle>
            <a:lvl1pPr algn="ctr">
              <a:defRPr/>
            </a:lvl1pPr>
          </a:lstStyle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4343400" y="1036020"/>
            <a:ext cx="457200" cy="441325"/>
          </a:xfrm>
        </p:spPr>
        <p:txBody>
          <a:bodyPr/>
          <a:lstStyle/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152400" y="158496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4267200" y="6324600"/>
            <a:ext cx="609600" cy="441324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>
            <a:spLocks noChangeArrowheads="1"/>
          </p:cNvSpPr>
          <p:nvPr/>
        </p:nvSpPr>
        <p:spPr bwMode="auto">
          <a:xfrm>
            <a:off x="152400" y="152400"/>
            <a:ext cx="8833104" cy="304800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18872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914400"/>
            <a:ext cx="2362200" cy="990600"/>
          </a:xfrm>
        </p:spPr>
        <p:txBody>
          <a:bodyPr anchor="b">
            <a:noAutofit/>
          </a:bodyPr>
          <a:lstStyle>
            <a:lvl1pPr algn="l">
              <a:buNone/>
              <a:defRPr sz="2200" b="1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381000" y="1981200"/>
            <a:ext cx="2362200" cy="4144963"/>
          </a:xfrm>
        </p:spPr>
        <p:txBody>
          <a:bodyPr/>
          <a:lstStyle>
            <a:lvl1pPr marL="0" indent="0">
              <a:spcAft>
                <a:spcPts val="1000"/>
              </a:spcAft>
              <a:buNone/>
              <a:defRPr sz="1600">
                <a:solidFill>
                  <a:srgbClr val="FFFFFF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Content Placeholder 19"/>
          <p:cNvSpPr>
            <a:spLocks noGrp="1"/>
          </p:cNvSpPr>
          <p:nvPr>
            <p:ph sz="quarter" idx="1"/>
          </p:nvPr>
        </p:nvSpPr>
        <p:spPr>
          <a:xfrm>
            <a:off x="3124200" y="685800"/>
            <a:ext cx="5638800" cy="5410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Oval 9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val 10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Rectangle 20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383280" cy="365760"/>
          </a:xfrm>
        </p:spPr>
        <p:txBody>
          <a:bodyPr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traight Connector 20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0" name="Rectangle 19"/>
          <p:cNvSpPr>
            <a:spLocks noChangeArrowheads="1"/>
          </p:cNvSpPr>
          <p:nvPr/>
        </p:nvSpPr>
        <p:spPr bwMode="auto">
          <a:xfrm>
            <a:off x="152400" y="152400"/>
            <a:ext cx="8833104" cy="301752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2" name="Oval 11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/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00375" y="5029200"/>
            <a:ext cx="5867400" cy="1219200"/>
          </a:xfrm>
        </p:spPr>
        <p:txBody>
          <a:bodyPr anchor="t">
            <a:noAutofit/>
          </a:bodyPr>
          <a:lstStyle>
            <a:lvl1pPr algn="l">
              <a:buNone/>
              <a:defRPr sz="24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00375" y="609600"/>
            <a:ext cx="5867400" cy="4267200"/>
          </a:xfrm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00" y="990600"/>
            <a:ext cx="2438400" cy="5257800"/>
          </a:xfrm>
        </p:spPr>
        <p:txBody>
          <a:bodyPr/>
          <a:lstStyle>
            <a:lvl1pPr marL="0" indent="0">
              <a:spcAft>
                <a:spcPts val="1000"/>
              </a:spcAft>
              <a:buFontTx/>
              <a:buNone/>
              <a:defRPr sz="16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22" name="Rectangle 21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788152" y="6404984"/>
            <a:ext cx="3044952" cy="365760"/>
          </a:xfrm>
        </p:spPr>
        <p:txBody>
          <a:bodyPr/>
          <a:lstStyle/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584448" cy="36576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393371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5791200" y="6404984"/>
            <a:ext cx="3044952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rgbClr val="FFFFFF"/>
                </a:solidFill>
              </a:defRPr>
            </a:lvl1pPr>
          </a:lstStyle>
          <a:p>
            <a:fld id="{2A0573E0-FF8B-40C0-8B12-09A0240EFDEC}" type="datetimeFigureOut">
              <a:rPr lang="en-US" smtClean="0"/>
              <a:pPr/>
              <a:t>11/6/2011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04800" y="6410848"/>
            <a:ext cx="35814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152400" y="1276743"/>
            <a:ext cx="8833104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Oval 14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4343400" y="1040174"/>
            <a:ext cx="457200" cy="441325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>
            <a:lvl1pPr algn="ctr" eaLnBrk="1" latinLnBrk="0" hangingPunct="1">
              <a:defRPr kumimoji="0" sz="1600"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CC654671-1D38-4B08-90E7-6502DC6F439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8534400" cy="459943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3300" kern="1200">
          <a:solidFill>
            <a:schemeClr val="accent3">
              <a:shade val="75000"/>
            </a:schemeClr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"/>
        <a:buChar char=""/>
        <a:defRPr kumimoji="0"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ct val="20000"/>
        </a:spcBef>
        <a:buClr>
          <a:schemeClr val="accent3"/>
        </a:buClr>
        <a:buSzPct val="75000"/>
        <a:buFont typeface="Wingdings 2"/>
        <a:buChar char="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ct val="20000"/>
        </a:spcBef>
        <a:buClr>
          <a:schemeClr val="accent4"/>
        </a:buClr>
        <a:buSzPct val="70000"/>
        <a:buFont typeface="Wingdings"/>
        <a:buChar char="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ct val="20000"/>
        </a:spcBef>
        <a:buClr>
          <a:schemeClr val="accent5"/>
        </a:buClr>
        <a:buFontTx/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90000"/>
        <a:buChar char="•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rtl="0" eaLnBrk="1" latinLnBrk="0" hangingPunct="1">
        <a:spcBef>
          <a:spcPct val="20000"/>
        </a:spcBef>
        <a:buClr>
          <a:schemeClr val="accent4">
            <a:shade val="75000"/>
          </a:schemeClr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rtl="0" eaLnBrk="1" latinLnBrk="0" hangingPunct="1">
        <a:spcBef>
          <a:spcPct val="20000"/>
        </a:spcBef>
        <a:buClr>
          <a:schemeClr val="accent2">
            <a:shade val="75000"/>
          </a:schemeClr>
        </a:buClr>
        <a:buSzPct val="90000"/>
        <a:buChar char="•"/>
        <a:defRPr kumimoji="0" sz="1400" kern="1200" cap="all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sz="3200" dirty="0" err="1" smtClean="0"/>
              <a:t>Paraklet</a:t>
            </a:r>
            <a:r>
              <a:rPr lang="en-AU" sz="3200" dirty="0" smtClean="0"/>
              <a:t>E</a:t>
            </a:r>
            <a:endParaRPr lang="en-US" sz="3200" dirty="0" smtClean="0"/>
          </a:p>
          <a:p>
            <a:r>
              <a:rPr lang="zh-CN" altLang="en-US" sz="3200" smtClean="0"/>
              <a:t>保惠师</a:t>
            </a:r>
            <a:endParaRPr lang="en-US" sz="3200" dirty="0" smtClean="0"/>
          </a:p>
          <a:p>
            <a:r>
              <a:rPr lang="en-US" sz="3200" dirty="0" smtClean="0"/>
              <a:t>The Spirit of </a:t>
            </a:r>
            <a:r>
              <a:rPr lang="en-US" sz="3200" dirty="0" smtClean="0"/>
              <a:t>Truth</a:t>
            </a:r>
          </a:p>
          <a:p>
            <a:r>
              <a:rPr lang="zh-CN" altLang="en-US" sz="3200" dirty="0"/>
              <a:t>真</a:t>
            </a:r>
            <a:r>
              <a:rPr lang="zh-CN" altLang="en-US" sz="3200" dirty="0" smtClean="0"/>
              <a:t>理的灵</a:t>
            </a:r>
            <a:endParaRPr lang="en-US" sz="3200" dirty="0" smtClean="0"/>
          </a:p>
          <a:p>
            <a:r>
              <a:rPr lang="en-US" sz="3200" dirty="0" smtClean="0"/>
              <a:t>John 14:16-21</a:t>
            </a:r>
            <a:endParaRPr lang="en-US" sz="3200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HOLY SPIRIT </a:t>
            </a:r>
            <a:br>
              <a:rPr lang="en-US" dirty="0" smtClean="0"/>
            </a:br>
            <a:r>
              <a:rPr lang="en-US" dirty="0" smtClean="0"/>
              <a:t>THE </a:t>
            </a:r>
            <a:r>
              <a:rPr lang="en-US" dirty="0" smtClean="0"/>
              <a:t>ENCOURAGER</a:t>
            </a:r>
            <a:br>
              <a:rPr lang="en-US" dirty="0" smtClean="0"/>
            </a:br>
            <a:r>
              <a:rPr lang="zh-CN" altLang="en-US" dirty="0"/>
              <a:t>圣</a:t>
            </a:r>
            <a:r>
              <a:rPr lang="zh-CN" altLang="en-US" dirty="0" smtClean="0"/>
              <a:t>灵安慰者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3528" y="332656"/>
            <a:ext cx="8534400" cy="758952"/>
          </a:xfrm>
        </p:spPr>
        <p:txBody>
          <a:bodyPr>
            <a:normAutofit/>
          </a:bodyPr>
          <a:lstStyle/>
          <a:p>
            <a:r>
              <a:rPr lang="en-US" sz="2800" dirty="0" smtClean="0"/>
              <a:t>YOU NEED COURAGE TO BE AN ENCOURAGER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DON’T just believe in the dead Jesus on the Cross</a:t>
            </a:r>
          </a:p>
          <a:p>
            <a:r>
              <a:rPr lang="en-US" dirty="0" smtClean="0"/>
              <a:t>BELIEVE in the living resurrected Jesus</a:t>
            </a:r>
          </a:p>
          <a:p>
            <a:r>
              <a:rPr lang="en-US" dirty="0" smtClean="0"/>
              <a:t>Therefore, LIVE OUT CHRIST. </a:t>
            </a:r>
          </a:p>
          <a:p>
            <a:r>
              <a:rPr lang="en-US" dirty="0" smtClean="0"/>
              <a:t>Be His LIVING STONES</a:t>
            </a:r>
          </a:p>
          <a:p>
            <a:r>
              <a:rPr lang="en-US" dirty="0" smtClean="0"/>
              <a:t>Be encouraged by Paul, the living stone of all living stones in ROMANS 15:1, 10; HEB 3:12-13</a:t>
            </a:r>
          </a:p>
          <a:p>
            <a:r>
              <a:rPr lang="en-US" dirty="0" smtClean="0"/>
              <a:t>TAA = Total Academic Approach</a:t>
            </a:r>
          </a:p>
          <a:p>
            <a:r>
              <a:rPr lang="en-US" dirty="0" smtClean="0"/>
              <a:t>TEA = Total Experiential Approach</a:t>
            </a:r>
          </a:p>
          <a:p>
            <a:r>
              <a:rPr lang="en-US" dirty="0" smtClean="0"/>
              <a:t>BE A BALANCED COMFORTER  (ROM 12:4-8)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HISTORICAL ENCOURAGERS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JOSEPH (Gen 49:19-21)</a:t>
            </a:r>
          </a:p>
          <a:p>
            <a:pPr lvl="1"/>
            <a:r>
              <a:rPr lang="en-US" dirty="0" smtClean="0"/>
              <a:t>God disciplined him into one who can forgive &amp; encourage his nasty brothers</a:t>
            </a:r>
          </a:p>
          <a:p>
            <a:r>
              <a:rPr lang="en-US" dirty="0" smtClean="0"/>
              <a:t>AARON &amp; HUR (Ex 17:8-16)</a:t>
            </a:r>
          </a:p>
          <a:p>
            <a:pPr lvl="1"/>
            <a:r>
              <a:rPr lang="en-US" dirty="0" smtClean="0"/>
              <a:t>Got behind their leader Moses</a:t>
            </a:r>
          </a:p>
          <a:p>
            <a:r>
              <a:rPr lang="en-US" dirty="0" smtClean="0"/>
              <a:t>PETER (Acts 2:14)</a:t>
            </a:r>
          </a:p>
          <a:p>
            <a:pPr lvl="1"/>
            <a:r>
              <a:rPr lang="en-US" dirty="0" smtClean="0"/>
              <a:t>Encouraged the people by preaching</a:t>
            </a:r>
          </a:p>
          <a:p>
            <a:r>
              <a:rPr lang="en-US" dirty="0" smtClean="0"/>
              <a:t>JESUS (</a:t>
            </a:r>
            <a:r>
              <a:rPr lang="en-US" dirty="0" err="1" smtClean="0"/>
              <a:t>Lk</a:t>
            </a:r>
            <a:r>
              <a:rPr lang="en-US" smtClean="0"/>
              <a:t> </a:t>
            </a:r>
            <a:r>
              <a:rPr lang="en-US" dirty="0" smtClean="0"/>
              <a:t>2</a:t>
            </a:r>
            <a:r>
              <a:rPr lang="en-US" smtClean="0"/>
              <a:t>1-34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Encouraged Peter to be vigilant, encouraged His  disciples by teaching &amp; walking with them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HOLY SPIRIT – OUR ENCOURAGER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Encourager = comforter, challenger, exhorter</a:t>
            </a:r>
          </a:p>
          <a:p>
            <a:r>
              <a:rPr lang="en-US" dirty="0" smtClean="0"/>
              <a:t>HS knows when someone is in need, even when they are not present</a:t>
            </a:r>
          </a:p>
          <a:p>
            <a:r>
              <a:rPr lang="en-US" dirty="0" smtClean="0"/>
              <a:t>Able to respond to someone’s need in a caring &amp; appropriate manner</a:t>
            </a:r>
          </a:p>
          <a:p>
            <a:r>
              <a:rPr lang="en-US" dirty="0" smtClean="0"/>
              <a:t>Present both encouragement &amp; rebuke as necessary &amp; do so with grace</a:t>
            </a:r>
          </a:p>
          <a:p>
            <a:r>
              <a:rPr lang="en-US" dirty="0" smtClean="0"/>
              <a:t>Have a way of providing encouragement that is unique &amp; befitting to people’s personality &amp; experience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AM I AN ENCOURAGER?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Any follower of Christ SHOULD BE an encourager because Jesus is one. </a:t>
            </a:r>
          </a:p>
          <a:p>
            <a:r>
              <a:rPr lang="en-US" dirty="0" smtClean="0"/>
              <a:t>Jesus’ HS enables you to be one</a:t>
            </a:r>
          </a:p>
          <a:p>
            <a:r>
              <a:rPr lang="en-US" dirty="0" smtClean="0"/>
              <a:t>It is a basic Christian character</a:t>
            </a:r>
          </a:p>
          <a:p>
            <a:r>
              <a:rPr lang="en-US" dirty="0" smtClean="0"/>
              <a:t>PROBLEM</a:t>
            </a:r>
          </a:p>
          <a:p>
            <a:r>
              <a:rPr lang="en-US" dirty="0" smtClean="0"/>
              <a:t>I can comfort but I cannot rebuke</a:t>
            </a:r>
          </a:p>
          <a:p>
            <a:r>
              <a:rPr lang="en-US" dirty="0" smtClean="0"/>
              <a:t>SOLUTION</a:t>
            </a:r>
          </a:p>
          <a:p>
            <a:r>
              <a:rPr lang="en-US" dirty="0" smtClean="0"/>
              <a:t>We must obey the prompting of the HS (</a:t>
            </a:r>
            <a:r>
              <a:rPr lang="en-US" dirty="0" err="1" smtClean="0"/>
              <a:t>eg</a:t>
            </a:r>
            <a:r>
              <a:rPr lang="en-US" dirty="0" smtClean="0"/>
              <a:t> harsh rebuke from prophets)</a:t>
            </a:r>
          </a:p>
          <a:p>
            <a:r>
              <a:rPr lang="en-US" dirty="0" smtClean="0"/>
              <a:t>Much heartaches can be prevented before harder words are needed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COMMON ACTS OF ENCORAGEMENT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Send cards, phone calls</a:t>
            </a:r>
          </a:p>
          <a:p>
            <a:r>
              <a:rPr lang="en-US" dirty="0" smtClean="0"/>
              <a:t>Present a positive &amp; supportive attitude</a:t>
            </a:r>
          </a:p>
          <a:p>
            <a:r>
              <a:rPr lang="en-US" dirty="0" smtClean="0"/>
              <a:t>Little words of encouragement count a lot to the receiver &amp; the Body of Christ</a:t>
            </a:r>
          </a:p>
          <a:p>
            <a:r>
              <a:rPr lang="en-US" dirty="0" smtClean="0"/>
              <a:t>Encouragers often do not recognize their own gift because they did it naturally but they are the core of our Holy Community </a:t>
            </a:r>
          </a:p>
          <a:p>
            <a:r>
              <a:rPr lang="en-US" dirty="0" smtClean="0"/>
              <a:t>They are the living stones, the spitting image of our Lord Jesus Christ  who is the Head of all churches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332656"/>
            <a:ext cx="8534400" cy="758952"/>
          </a:xfrm>
        </p:spPr>
        <p:txBody>
          <a:bodyPr>
            <a:normAutofit/>
          </a:bodyPr>
          <a:lstStyle/>
          <a:p>
            <a:r>
              <a:rPr lang="en-US" dirty="0" smtClean="0"/>
              <a:t>CAN I BE FILLED WITH THIS GIFT?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OT time – `</a:t>
            </a:r>
            <a:r>
              <a:rPr lang="en-US" dirty="0" err="1" smtClean="0"/>
              <a:t>Endeument</a:t>
            </a:r>
            <a:r>
              <a:rPr lang="en-US" dirty="0" smtClean="0"/>
              <a:t> Ministry’ of the HS</a:t>
            </a:r>
          </a:p>
          <a:p>
            <a:r>
              <a:rPr lang="en-US" dirty="0" smtClean="0"/>
              <a:t>(limited endowment to chosen prophets)</a:t>
            </a:r>
          </a:p>
          <a:p>
            <a:r>
              <a:rPr lang="en-US" dirty="0" smtClean="0"/>
              <a:t>NT time  - `Mini Dispensation Ministry’</a:t>
            </a:r>
          </a:p>
          <a:p>
            <a:r>
              <a:rPr lang="en-US" dirty="0" smtClean="0"/>
              <a:t>(to a broader band of Jesus’ disciples &amp; followers thru the Hypostatic Union of the </a:t>
            </a:r>
            <a:r>
              <a:rPr lang="en-US" dirty="0" err="1" smtClean="0"/>
              <a:t>undeminished</a:t>
            </a:r>
            <a:r>
              <a:rPr lang="en-US" dirty="0" smtClean="0"/>
              <a:t> deity plus true humanity in a human body)</a:t>
            </a:r>
          </a:p>
          <a:p>
            <a:r>
              <a:rPr lang="en-US" dirty="0" smtClean="0"/>
              <a:t>NOW - `Macro Dispensation Ministry’</a:t>
            </a:r>
          </a:p>
          <a:p>
            <a:r>
              <a:rPr lang="en-US" dirty="0" smtClean="0"/>
              <a:t>(to every Christian thru the Triune Holy Spirit)</a:t>
            </a:r>
          </a:p>
          <a:p>
            <a:r>
              <a:rPr lang="en-US" dirty="0" smtClean="0"/>
              <a:t>JOHN 14:18, 26 We can stand on Jesus’ sandals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2800" dirty="0" smtClean="0"/>
              <a:t>HOW TO BE `FILLED’ WITH THIS GIFT? - EPH 5:18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HS is not a liquid. He is a PERSON</a:t>
            </a:r>
          </a:p>
          <a:p>
            <a:r>
              <a:rPr lang="en-US" dirty="0" smtClean="0"/>
              <a:t>It is the act of a person extending control of another person to reveal Christ translucent </a:t>
            </a:r>
            <a:r>
              <a:rPr lang="en-US" dirty="0" err="1" smtClean="0"/>
              <a:t>theu</a:t>
            </a:r>
            <a:r>
              <a:rPr lang="en-US" dirty="0" smtClean="0"/>
              <a:t> the </a:t>
            </a:r>
            <a:r>
              <a:rPr lang="en-US" dirty="0" err="1" smtClean="0"/>
              <a:t>caly</a:t>
            </a:r>
            <a:r>
              <a:rPr lang="en-US" dirty="0" smtClean="0"/>
              <a:t> of our lives.</a:t>
            </a:r>
          </a:p>
          <a:p>
            <a:r>
              <a:rPr lang="en-US" dirty="0" smtClean="0"/>
              <a:t>HS does not work automatically or forcefully</a:t>
            </a:r>
          </a:p>
          <a:p>
            <a:r>
              <a:rPr lang="en-US" dirty="0" smtClean="0"/>
              <a:t>There must be a conscious `yielding’ to Him by us</a:t>
            </a:r>
          </a:p>
          <a:p>
            <a:r>
              <a:rPr lang="en-US" dirty="0" smtClean="0"/>
              <a:t>He is a `stimulant’ for our faculty</a:t>
            </a:r>
          </a:p>
          <a:p>
            <a:r>
              <a:rPr lang="en-US" dirty="0" smtClean="0"/>
              <a:t>The Greek word for `fill’ is `</a:t>
            </a:r>
            <a:r>
              <a:rPr lang="en-US" dirty="0" err="1" smtClean="0"/>
              <a:t>pleroo</a:t>
            </a:r>
            <a:r>
              <a:rPr lang="en-US" dirty="0" smtClean="0"/>
              <a:t>’ = to make complete, be controlled. It is an imperative, present inactive tense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DIFFERENCE BETWEEN WINE &amp; HS FILLING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WINE				HS</a:t>
            </a:r>
          </a:p>
          <a:p>
            <a:r>
              <a:rPr lang="en-US" dirty="0" smtClean="0"/>
              <a:t>Lost control			brings a holy control</a:t>
            </a:r>
          </a:p>
          <a:p>
            <a:r>
              <a:rPr lang="en-US" dirty="0" smtClean="0"/>
              <a:t>A depressant			a stimulant</a:t>
            </a:r>
          </a:p>
          <a:p>
            <a:r>
              <a:rPr lang="en-US" dirty="0" smtClean="0"/>
              <a:t>Produces laziness		makes us productive</a:t>
            </a:r>
          </a:p>
          <a:p>
            <a:r>
              <a:rPr lang="en-US" dirty="0" smtClean="0"/>
              <a:t>Results in misery		HS fruits are joy, love,</a:t>
            </a:r>
          </a:p>
          <a:p>
            <a:pPr lvl="8">
              <a:buNone/>
            </a:pPr>
            <a:r>
              <a:rPr lang="en-US" dirty="0" smtClean="0"/>
              <a:t>				</a:t>
            </a:r>
            <a:r>
              <a:rPr lang="en-US" sz="2800" cap="none" dirty="0" smtClean="0"/>
              <a:t>peace, self-control 				(Gal 5:22-23)</a:t>
            </a:r>
          </a:p>
          <a:p>
            <a:pPr lvl="8">
              <a:buNone/>
            </a:pPr>
            <a:endParaRPr lang="en-US" sz="20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 OF BEING `FILLED’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ACTS 2:4, 4:33  an urge to VERBALIZE THE GOSPEL </a:t>
            </a:r>
          </a:p>
          <a:p>
            <a:r>
              <a:rPr lang="en-US" dirty="0" smtClean="0"/>
              <a:t>(</a:t>
            </a:r>
            <a:r>
              <a:rPr lang="en-US" dirty="0" err="1" smtClean="0"/>
              <a:t>eg</a:t>
            </a:r>
            <a:r>
              <a:rPr lang="en-US" dirty="0" smtClean="0"/>
              <a:t> in witnessing or preaching)</a:t>
            </a:r>
          </a:p>
          <a:p>
            <a:r>
              <a:rPr lang="en-US" dirty="0" smtClean="0"/>
              <a:t>(a joyful life of self-denial by taking on a new attitude and a new boldness to share Christ)</a:t>
            </a:r>
          </a:p>
          <a:p>
            <a:r>
              <a:rPr lang="en-US" dirty="0" smtClean="0"/>
              <a:t>EPH 5:19  a marked result of ADORATION</a:t>
            </a:r>
          </a:p>
          <a:p>
            <a:pPr>
              <a:buNone/>
            </a:pPr>
            <a:r>
              <a:rPr lang="en-US" dirty="0" smtClean="0"/>
              <a:t>	v20 a mark of APPRECIATION (accentuate the positive, eliminate the negative – no in-betweens) </a:t>
            </a:r>
          </a:p>
          <a:p>
            <a:pPr>
              <a:buNone/>
            </a:pPr>
            <a:r>
              <a:rPr lang="en-US" dirty="0" smtClean="0"/>
              <a:t>	v21  the mark of ACCOMMODATION of others &amp; issues</a:t>
            </a:r>
          </a:p>
          <a:p>
            <a:pPr>
              <a:buNone/>
            </a:pPr>
            <a:r>
              <a:rPr lang="en-US" dirty="0" smtClean="0"/>
              <a:t>		the heart to serve with a life seasoned by faith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	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vic">
  <a:themeElements>
    <a:clrScheme name="Civic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Civic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Civic">
      <a:fillStyleLst>
        <a:solidFill>
          <a:schemeClr val="phClr"/>
        </a:solidFill>
        <a:solidFill>
          <a:schemeClr val="phClr">
            <a:tint val="45000"/>
          </a:schemeClr>
        </a:solidFill>
        <a:solidFill>
          <a:schemeClr val="phClr">
            <a:tint val="95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1429" cap="flat" cmpd="sng" algn="ctr">
          <a:solidFill>
            <a:schemeClr val="phClr"/>
          </a:solidFill>
          <a:prstDash val="sysDash"/>
        </a:ln>
        <a:ln w="200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contourW="9525" prstMaterial="matte">
            <a:bevelT w="0" h="0"/>
            <a:contourClr>
              <a:schemeClr val="phClr">
                <a:shade val="70000"/>
                <a:satMod val="105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soft" dir="b">
              <a:rot lat="0" lon="0" rev="0"/>
            </a:lightRig>
          </a:scene3d>
          <a:sp3d prstMaterial="dkEdge">
            <a:bevelT w="63500" h="63500" prst="cross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70000"/>
                <a:satMod val="115000"/>
              </a:schemeClr>
              <a:schemeClr val="phClr">
                <a:tint val="85000"/>
              </a:schemeClr>
            </a:duotone>
          </a:blip>
          <a:tile tx="0" ty="0" sx="85000" sy="85000" flip="none" algn="tl"/>
        </a:blipFill>
        <a:blipFill>
          <a:blip xmlns:r="http://schemas.openxmlformats.org/officeDocument/2006/relationships" r:embed="rId2">
            <a:duotone>
              <a:schemeClr val="phClr">
                <a:shade val="65000"/>
                <a:satMod val="115000"/>
              </a:schemeClr>
              <a:schemeClr val="phClr">
                <a:tint val="85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253</TotalTime>
  <Words>601</Words>
  <Application>Microsoft Office PowerPoint</Application>
  <PresentationFormat>On-screen Show (4:3)</PresentationFormat>
  <Paragraphs>77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Civic</vt:lpstr>
      <vt:lpstr>HOLY SPIRIT  THE ENCOURAGER 圣灵安慰者</vt:lpstr>
      <vt:lpstr>HISTORICAL ENCOURAGERS</vt:lpstr>
      <vt:lpstr>HOLY SPIRIT – OUR ENCOURAGER</vt:lpstr>
      <vt:lpstr>AM I AN ENCOURAGER?</vt:lpstr>
      <vt:lpstr>COMMON ACTS OF ENCORAGEMENT</vt:lpstr>
      <vt:lpstr>CAN I BE FILLED WITH THIS GIFT?</vt:lpstr>
      <vt:lpstr>HOW TO BE `FILLED’ WITH THIS GIFT? - EPH 5:18</vt:lpstr>
      <vt:lpstr>DIFFERENCE BETWEEN WINE &amp; HS FILLING</vt:lpstr>
      <vt:lpstr>RESULTS OF BEING `FILLED’</vt:lpstr>
      <vt:lpstr>YOU NEED COURAGE TO BE AN ENCOURAGER</vt:lpstr>
    </vt:vector>
  </TitlesOfParts>
  <Company>Your Company Name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HOLY SPIRIT  THE ENCOURAGER</dc:title>
  <dc:creator>Your User Name</dc:creator>
  <cp:lastModifiedBy>FGA Chinese</cp:lastModifiedBy>
  <cp:revision>26</cp:revision>
  <dcterms:created xsi:type="dcterms:W3CDTF">2011-11-05T10:53:55Z</dcterms:created>
  <dcterms:modified xsi:type="dcterms:W3CDTF">2011-11-06T03:44:37Z</dcterms:modified>
</cp:coreProperties>
</file>

<file path=docProps/thumbnail.jpeg>
</file>