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8" r:id="rId2"/>
    <p:sldId id="256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DAF8D-6150-4E3E-B2A5-152FD20CD237}" type="datetimeFigureOut">
              <a:rPr lang="th-TH" smtClean="0"/>
              <a:t>26/08/53</a:t>
            </a:fld>
            <a:endParaRPr lang="th-TH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31C6-ABBA-4089-B0EF-7281CCB120FF}" type="slidenum">
              <a:rPr lang="th-TH" smtClean="0"/>
              <a:t>‹#›</a:t>
            </a:fld>
            <a:endParaRPr lang="th-TH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DAF8D-6150-4E3E-B2A5-152FD20CD237}" type="datetimeFigureOut">
              <a:rPr lang="th-TH" smtClean="0"/>
              <a:t>26/08/53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31C6-ABBA-4089-B0EF-7281CCB120FF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DAF8D-6150-4E3E-B2A5-152FD20CD237}" type="datetimeFigureOut">
              <a:rPr lang="th-TH" smtClean="0"/>
              <a:t>26/08/53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31C6-ABBA-4089-B0EF-7281CCB120FF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DAF8D-6150-4E3E-B2A5-152FD20CD237}" type="datetimeFigureOut">
              <a:rPr lang="th-TH" smtClean="0"/>
              <a:t>26/08/53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31C6-ABBA-4089-B0EF-7281CCB120FF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DAF8D-6150-4E3E-B2A5-152FD20CD237}" type="datetimeFigureOut">
              <a:rPr lang="th-TH" smtClean="0"/>
              <a:t>26/08/53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31C6-ABBA-4089-B0EF-7281CCB120FF}" type="slidenum">
              <a:rPr lang="th-TH" smtClean="0"/>
              <a:t>‹#›</a:t>
            </a:fld>
            <a:endParaRPr lang="th-TH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DAF8D-6150-4E3E-B2A5-152FD20CD237}" type="datetimeFigureOut">
              <a:rPr lang="th-TH" smtClean="0"/>
              <a:t>26/08/53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31C6-ABBA-4089-B0EF-7281CCB120FF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DAF8D-6150-4E3E-B2A5-152FD20CD237}" type="datetimeFigureOut">
              <a:rPr lang="th-TH" smtClean="0"/>
              <a:t>26/08/53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31C6-ABBA-4089-B0EF-7281CCB120FF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DAF8D-6150-4E3E-B2A5-152FD20CD237}" type="datetimeFigureOut">
              <a:rPr lang="th-TH" smtClean="0"/>
              <a:t>26/08/53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31C6-ABBA-4089-B0EF-7281CCB120FF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DAF8D-6150-4E3E-B2A5-152FD20CD237}" type="datetimeFigureOut">
              <a:rPr lang="th-TH" smtClean="0"/>
              <a:t>26/08/53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31C6-ABBA-4089-B0EF-7281CCB120FF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DAF8D-6150-4E3E-B2A5-152FD20CD237}" type="datetimeFigureOut">
              <a:rPr lang="th-TH" smtClean="0"/>
              <a:t>26/08/53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C31C6-ABBA-4089-B0EF-7281CCB120FF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DAF8D-6150-4E3E-B2A5-152FD20CD237}" type="datetimeFigureOut">
              <a:rPr lang="th-TH" smtClean="0"/>
              <a:t>26/08/53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A0C31C6-ABBA-4089-B0EF-7281CCB120FF}" type="slidenum">
              <a:rPr lang="th-TH" smtClean="0"/>
              <a:t>‹#›</a:t>
            </a:fld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D3DAF8D-6150-4E3E-B2A5-152FD20CD237}" type="datetimeFigureOut">
              <a:rPr lang="th-TH" smtClean="0"/>
              <a:t>26/08/53</a:t>
            </a:fld>
            <a:endParaRPr lang="th-TH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A0C31C6-ABBA-4089-B0EF-7281CCB120FF}" type="slidenum">
              <a:rPr lang="th-TH" smtClean="0"/>
              <a:t>‹#›</a:t>
            </a:fld>
            <a:endParaRPr lang="th-TH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lib3.msu.ac.th/search~S0*thx/d%7b673%7d%7b722%7d%7b707%7d%7b712%7d%7b726%7d%7b673%7d%7b713%7d%7b722%7d+--+%7b715%7d/d|a1d2c3c8d6a1c9d2+cbc5d1a1cad9b5c3/-3,-1,0,B/browse" TargetMode="External"/><Relationship Id="rId2" Type="http://schemas.openxmlformats.org/officeDocument/2006/relationships/hyperlink" Target="http://lib3.msu.ac.th/search~S0*thx?/c&#3610;&#3607;&#3588;&#3623;&#3634;&#3617;/c|bab7a4c7d2c1/-3,-1,,E/browse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gif"/><Relationship Id="rId5" Type="http://schemas.openxmlformats.org/officeDocument/2006/relationships/hyperlink" Target="http://lib3.msu.ac.th/search~S0*thx/d%7b673%7d%7b722%7d%7b707%7d%7b712%7d%7b726%7d%7b673%7d%7b713%7d%7b722%7d%7b674%7d%7b721%7d/d|a1d2c3c8d6a1c9d2a2d1e9b9cdb9d8bad2c5/-3,-1,0,B/browse" TargetMode="External"/><Relationship Id="rId4" Type="http://schemas.openxmlformats.org/officeDocument/2006/relationships/hyperlink" Target="http://lib3.msu.ac.th/search~S0*thx/d%7b715%7d%7b709%7d%7b721%7d%7b673%7d%7b714%7d%7b729%7d%7b693%7d%7b707%7d/d|cbc5d1a1cad9b5c3/-3,-1,0,B/browse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lib3.msu.ac.th/search~S0*thx/d%7b673%7d%7b722%7d%7b707%7d%7b712%7d%7b726%7d%7b673%7d%7b713%7d%7b722%7d%7b699%7d%7b688%7d/d|a1d2c3c8d6a1c9d2bbb0c1c7d1c2+cbc5d1a1cad9b5c3/-3,-1,0,B/browse" TargetMode="External"/><Relationship Id="rId2" Type="http://schemas.openxmlformats.org/officeDocument/2006/relationships/hyperlink" Target="http://lib3.msu.ac.th/search~S0*thx?/c372.21+&#3609;43&#3627;/c372.21+b943cb/-3,-1,,E/browse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lib3.msu.ac.th/search~S0*thx?/c372.21075+&#3623;72&#3627;/c372.21075+c772cb/-3,-1,,E/browse" TargetMode="External"/><Relationship Id="rId2" Type="http://schemas.openxmlformats.org/officeDocument/2006/relationships/hyperlink" Target="http://lib3.msu.ac.th/search~S0*thx/a%7b673%7d%7b707%7d%7b705%7d%7b711%7d%7b724%7d%7b682%7d%7b722%7d%7b673%7d%7b722%7d%7b707%7d/a|a1c3c1c7d4aad2a1d2c3/-3,-1,0,B/browse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gif"/><Relationship Id="rId4" Type="http://schemas.openxmlformats.org/officeDocument/2006/relationships/hyperlink" Target="http://lib3.msu.ac.th/search~S0*thx/d%7b673%7d%7b722%7d%7b707%7d%7b712%7d%7b726%7d%7b673%7d%7b713%7d%7b722%7d%7b674%7d%7b721%7d/d|a1d2c3c8d6a1c9d2a2d1e9b9a1e8cdb9bbc3d0b6c1+cbc5d1a1cad9b5c3/-3,-1,0,B/browse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hyperlink" Target="http://lib3.msu.ac.th/search~S0*thx?/c372.22+&#3623;64&#3585;/c372.22+c764a1/-3,-1,,E/browse" TargetMode="External"/><Relationship Id="rId7" Type="http://schemas.openxmlformats.org/officeDocument/2006/relationships/image" Target="../media/image2.gif"/><Relationship Id="rId2" Type="http://schemas.openxmlformats.org/officeDocument/2006/relationships/hyperlink" Target="http://lib3.msu.ac.th/search~S0*thx/a%7b711%7d%7b722%7d%7b738%7d%7b707%7d+%7b736%7d%7b702%7d%7b743%7d%7b679%7d%7b714%7d/a|c7d2c3e2+bee0e7a7cac7d1cab4d4ec/-3,-1,0,B/brows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lib3.msu.ac.th/search~S0*thx/d%7b673%7d%7b722%7d%7b707%7d%7b712%7d%7b726%7d%7b673%7d%7b713%7d%7b722%7d+--+%7b711%7d/d|a1d2c3c8d6a1c9d2+c7d4a8d1c2/-3,-1,0,B/browse" TargetMode="External"/><Relationship Id="rId5" Type="http://schemas.openxmlformats.org/officeDocument/2006/relationships/hyperlink" Target="http://lib3.msu.ac.th/search~S0*thx/d%7b711%7d%7b724%7d%7b680%7d%7b721%7d%7b706%7d/d|c7d4a8d1c2/-3,-1,0,B/browse" TargetMode="External"/><Relationship Id="rId4" Type="http://schemas.openxmlformats.org/officeDocument/2006/relationships/hyperlink" Target="http://lib3.msu.ac.th/search~S0*thx/d%7b673%7d%7b722%7d%7b707%7d%7b712%7d%7b726%7d%7b673%7d%7b713%7d%7b722%7d%7b674%7d%7b721%7d/d|a1d2c3c8d6a1c9d2a2d1e9b9cdb9d8bad2c5/-3,-1,0,B/browse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lib3.msu.ac.th/search~S0*thx?/c372.22+&#3623;64&#3585;/c372.22+c764a1/-3,-1,,E/browse" TargetMode="External"/><Relationship Id="rId7" Type="http://schemas.openxmlformats.org/officeDocument/2006/relationships/image" Target="../media/image3.png"/><Relationship Id="rId2" Type="http://schemas.openxmlformats.org/officeDocument/2006/relationships/hyperlink" Target="http://lib3.msu.ac.th/search~S0*thx/a%7b711%7d%7b722%7d%7b738%7d%7b707%7d+%7b736%7d%7b702%7d%7b743%7d%7b679%7d%7b714%7d/a|c7d2c3e2+bee0e7a7cac7d1cab4d4ec/-3,-1,0,B/browse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gif"/><Relationship Id="rId5" Type="http://schemas.openxmlformats.org/officeDocument/2006/relationships/hyperlink" Target="http://lib3.msu.ac.th/search~S0*thx/d%7b711%7d%7b724%7d%7b680%7d%7b721%7d%7b706%7d/d|c7d4a8d1c2/-3,-1,0,B/browse" TargetMode="External"/><Relationship Id="rId4" Type="http://schemas.openxmlformats.org/officeDocument/2006/relationships/hyperlink" Target="http://lib3.msu.ac.th/search~S0*thx/d%7b673%7d%7b722%7d%7b707%7d%7b712%7d%7b726%7d%7b673%7d%7b713%7d%7b722%7d%7b674%7d%7b721%7d/d|a1d2c3c8d6a1c9d2a2d1e9b9cdb9d8bad2c5+c7d4a8d1c2/-3,-1,0,B/brows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71604" y="1571612"/>
            <a:ext cx="5370381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dirty="0" smtClean="0"/>
              <a:t>นางสาว</a:t>
            </a:r>
            <a:r>
              <a:rPr lang="th-TH" dirty="0" err="1" smtClean="0"/>
              <a:t>นัฐธินี</a:t>
            </a:r>
            <a:r>
              <a:rPr lang="th-TH" dirty="0" smtClean="0"/>
              <a:t>  แก้วอุดม </a:t>
            </a:r>
          </a:p>
          <a:p>
            <a:pPr algn="ctr"/>
            <a:r>
              <a:rPr lang="th-TH" dirty="0" smtClean="0"/>
              <a:t>รหัสนิสิต   51010513510     สาขาการศึกษาปฐมวัย</a:t>
            </a:r>
          </a:p>
          <a:p>
            <a:pPr algn="ctr"/>
            <a:r>
              <a:rPr lang="th-TH" dirty="0" smtClean="0"/>
              <a:t>คณะศึกษาศาสตร์           มหาวิทยาลัยมหาสารคาม</a:t>
            </a:r>
          </a:p>
          <a:p>
            <a:pPr algn="ctr"/>
            <a:endParaRPr lang="th-TH" dirty="0"/>
          </a:p>
          <a:p>
            <a:pPr algn="ctr"/>
            <a:endParaRPr lang="th-TH" dirty="0" smtClean="0"/>
          </a:p>
          <a:p>
            <a:pPr algn="ctr"/>
            <a:r>
              <a:rPr lang="th-TH" dirty="0" smtClean="0"/>
              <a:t>งาน </a:t>
            </a:r>
            <a:r>
              <a:rPr lang="en-US" dirty="0" smtClean="0"/>
              <a:t>web </a:t>
            </a:r>
            <a:r>
              <a:rPr lang="en-US" dirty="0" err="1" smtClean="0"/>
              <a:t>opac</a:t>
            </a:r>
            <a:r>
              <a:rPr lang="en-US" dirty="0" smtClean="0"/>
              <a:t> </a:t>
            </a:r>
            <a:endParaRPr lang="th-TH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71670" y="571480"/>
            <a:ext cx="47863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หลักสูตรการศึกษาปฐมวัย พุทธศักราช 2546</a:t>
            </a:r>
            <a:endParaRPr lang="th-TH" dirty="0">
              <a:latin typeface="Angsana New" pitchFamily="18" charset="-34"/>
              <a:cs typeface="Angsana New" pitchFamily="18" charset="-34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42910" y="3000372"/>
          <a:ext cx="6096000" cy="731520"/>
        </p:xfrm>
        <a:graphic>
          <a:graphicData uri="http://schemas.openxmlformats.org/drawingml/2006/table">
            <a:tbl>
              <a:tblPr/>
              <a:tblGrid>
                <a:gridCol w="1950720"/>
                <a:gridCol w="2499360"/>
                <a:gridCol w="1645920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LOCATION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CALL NUMBER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h-TH"/>
                        <a:t>สถานภาพ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h-TH" dirty="0"/>
                        <a:t> วารสาร ชั้น 3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h-TH"/>
                        <a:t> </a:t>
                      </a:r>
                      <a:r>
                        <a:rPr lang="th-TH">
                          <a:hlinkClick r:id="rId2"/>
                        </a:rPr>
                        <a:t>บทความ</a:t>
                      </a:r>
                      <a:r>
                        <a:rPr lang="th-TH"/>
                        <a:t>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h-TH" dirty="0"/>
                        <a:t> ห้ามยืม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500034" y="3929066"/>
          <a:ext cx="6096000" cy="173736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3048000"/>
                <a:gridCol w="3048000"/>
              </a:tblGrid>
              <a:tr h="0">
                <a:tc>
                  <a:txBody>
                    <a:bodyPr/>
                    <a:lstStyle/>
                    <a:p>
                      <a:endParaRPr lang="th-T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h-TH" dirty="0"/>
                        <a:t>แหล่งข้อมูล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th-TH"/>
                        <a:t>วารสารวิชาการ 6,10 (ต.ค. 2546) 14-21 ภาพประกอบ</a:t>
                      </a:r>
                    </a:p>
                  </a:txBody>
                  <a:tcPr marL="0" marR="0" marT="0" marB="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h-TH"/>
                        <a:t>หัวเรื่อง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th-TH" dirty="0">
                          <a:hlinkClick r:id="rId3"/>
                        </a:rPr>
                        <a:t>การศึกษา -- หลักสูตร</a:t>
                      </a:r>
                      <a:r>
                        <a:rPr lang="th-TH" dirty="0"/>
                        <a:t> </a:t>
                      </a:r>
                    </a:p>
                  </a:txBody>
                  <a:tcPr marL="0" marR="0" marT="0" marB="0" anchor="ctr">
                    <a:solidFill>
                      <a:schemeClr val="accent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th-TH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th-TH" dirty="0">
                          <a:hlinkClick r:id="rId4"/>
                        </a:rPr>
                        <a:t>หลักสูตร</a:t>
                      </a:r>
                      <a:r>
                        <a:rPr lang="th-TH" dirty="0"/>
                        <a:t> </a:t>
                      </a:r>
                    </a:p>
                  </a:txBody>
                  <a:tcPr marL="0" marR="0" marT="0" marB="0" anchor="ctr">
                    <a:solidFill>
                      <a:schemeClr val="accent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th-TH" dirty="0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th-TH" dirty="0">
                          <a:hlinkClick r:id="rId5"/>
                        </a:rPr>
                        <a:t>การศึกษาขั้นอนุบาล</a:t>
                      </a:r>
                      <a:r>
                        <a:rPr lang="th-TH" dirty="0"/>
                        <a:t> </a:t>
                      </a:r>
                    </a:p>
                  </a:txBody>
                  <a:tcPr marL="0" marR="0" marT="0" marB="0" anchor="ctr"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pic>
        <p:nvPicPr>
          <p:cNvPr id="73729" name="Picture 1" descr="http://lib3.msu.ac.th/screens/rate_no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714375" cy="133350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428596" y="1571612"/>
            <a:ext cx="5674951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dirty="0" smtClean="0"/>
              <a:t>ผู้แต่ง     สุชาดา   วัยวุฒิ </a:t>
            </a:r>
          </a:p>
          <a:p>
            <a:r>
              <a:rPr lang="th-TH" dirty="0" smtClean="0"/>
              <a:t>ชื่อเรื่อง   หลักสูตรการศึกษาปฐมวัย</a:t>
            </a:r>
            <a:r>
              <a:rPr lang="th-TH" b="1" dirty="0" smtClean="0"/>
              <a:t>พุทธศักราช 2546</a:t>
            </a:r>
            <a:r>
              <a:rPr lang="th-TH" dirty="0" smtClean="0"/>
              <a:t> </a:t>
            </a:r>
          </a:p>
          <a:p>
            <a:r>
              <a:rPr lang="th-TH" dirty="0" err="1" smtClean="0"/>
              <a:t>พิมพ</a:t>
            </a:r>
            <a:r>
              <a:rPr lang="th-TH" dirty="0" smtClean="0"/>
              <a:t>ลักษณ์  2546</a:t>
            </a:r>
          </a:p>
          <a:p>
            <a:endParaRPr lang="th-TH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71472" y="642918"/>
            <a:ext cx="487345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sz="1800" dirty="0" smtClean="0">
                <a:latin typeface="Angsana New" pitchFamily="18" charset="-34"/>
                <a:cs typeface="Angsana New" pitchFamily="18" charset="-34"/>
              </a:rPr>
              <a:t>ผู้แต่ง                      </a:t>
            </a:r>
            <a:r>
              <a:rPr lang="th-TH" sz="1800" dirty="0" err="1" smtClean="0">
                <a:latin typeface="Angsana New" pitchFamily="18" charset="-34"/>
                <a:cs typeface="Angsana New" pitchFamily="18" charset="-34"/>
              </a:rPr>
              <a:t>นภ</a:t>
            </a:r>
            <a:r>
              <a:rPr lang="th-TH" sz="1800" dirty="0" smtClean="0">
                <a:latin typeface="Angsana New" pitchFamily="18" charset="-34"/>
                <a:cs typeface="Angsana New" pitchFamily="18" charset="-34"/>
              </a:rPr>
              <a:t>เนตร ธรรมบวร</a:t>
            </a:r>
            <a:endParaRPr lang="th-TH" sz="1800" u="sng" dirty="0" smtClean="0">
              <a:latin typeface="Angsana New" pitchFamily="18" charset="-34"/>
              <a:cs typeface="Angsana New" pitchFamily="18" charset="-34"/>
            </a:endParaRPr>
          </a:p>
          <a:p>
            <a:r>
              <a:rPr lang="th-TH" sz="1800" dirty="0" smtClean="0">
                <a:latin typeface="Angsana New" pitchFamily="18" charset="-34"/>
                <a:cs typeface="Angsana New" pitchFamily="18" charset="-34"/>
              </a:rPr>
              <a:t>ชื่อเรื่อง                 </a:t>
            </a:r>
            <a:r>
              <a:rPr lang="th-TH" sz="1800" b="1" dirty="0" smtClean="0">
                <a:latin typeface="Angsana New" pitchFamily="18" charset="-34"/>
                <a:cs typeface="Angsana New" pitchFamily="18" charset="-34"/>
              </a:rPr>
              <a:t>หลักสูตรการศึกษาปฐมวัย / </a:t>
            </a:r>
            <a:r>
              <a:rPr lang="th-TH" sz="1800" b="1" dirty="0" err="1" smtClean="0">
                <a:latin typeface="Angsana New" pitchFamily="18" charset="-34"/>
                <a:cs typeface="Angsana New" pitchFamily="18" charset="-34"/>
              </a:rPr>
              <a:t>นภ</a:t>
            </a:r>
            <a:r>
              <a:rPr lang="th-TH" sz="1800" b="1" dirty="0" smtClean="0">
                <a:latin typeface="Angsana New" pitchFamily="18" charset="-34"/>
                <a:cs typeface="Angsana New" pitchFamily="18" charset="-34"/>
              </a:rPr>
              <a:t>เนตร ธรรมบวร</a:t>
            </a:r>
          </a:p>
          <a:p>
            <a:r>
              <a:rPr lang="th-TH" sz="1800" dirty="0" err="1" smtClean="0">
                <a:latin typeface="Angsana New" pitchFamily="18" charset="-34"/>
                <a:cs typeface="Angsana New" pitchFamily="18" charset="-34"/>
              </a:rPr>
              <a:t>พิมพ</a:t>
            </a:r>
            <a:r>
              <a:rPr lang="th-TH" sz="1800" dirty="0" smtClean="0">
                <a:latin typeface="Angsana New" pitchFamily="18" charset="-34"/>
                <a:cs typeface="Angsana New" pitchFamily="18" charset="-34"/>
              </a:rPr>
              <a:t>ลักษณ์          กรุงเทพฯ : ศูนย์หนังสือแห่งจุฬาลงกรณ์มหาวิทยาลัย, 2546</a:t>
            </a:r>
          </a:p>
        </p:txBody>
      </p:sp>
      <p:sp>
        <p:nvSpPr>
          <p:cNvPr id="5" name="Rectangle 4"/>
          <p:cNvSpPr/>
          <p:nvPr/>
        </p:nvSpPr>
        <p:spPr>
          <a:xfrm>
            <a:off x="2428860" y="214290"/>
            <a:ext cx="30812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b="1" dirty="0" smtClean="0"/>
              <a:t>หลักสูตรการศึกษาปฐมวัย </a:t>
            </a:r>
            <a:endParaRPr lang="th-TH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71472" y="1643050"/>
          <a:ext cx="6096000" cy="134112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950720"/>
                <a:gridCol w="2499360"/>
                <a:gridCol w="1645920"/>
              </a:tblGrid>
              <a:tr h="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ngsana New" pitchFamily="18" charset="-34"/>
                          <a:cs typeface="Angsana New" pitchFamily="18" charset="-34"/>
                        </a:rPr>
                        <a:t>LOCATION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Angsana New" pitchFamily="18" charset="-34"/>
                          <a:cs typeface="Angsana New" pitchFamily="18" charset="-34"/>
                        </a:rPr>
                        <a:t>CALL NUMBER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h-TH" sz="1600">
                          <a:latin typeface="Angsana New" pitchFamily="18" charset="-34"/>
                          <a:cs typeface="Angsana New" pitchFamily="18" charset="-34"/>
                        </a:rPr>
                        <a:t>สถานภาพ 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h-TH" sz="1600" dirty="0">
                          <a:latin typeface="Angsana New" pitchFamily="18" charset="-34"/>
                          <a:cs typeface="Angsana New" pitchFamily="18" charset="-34"/>
                        </a:rPr>
                        <a:t> ศรีสวัสดิ์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h-TH" sz="1600" dirty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r>
                        <a:rPr lang="th-TH" sz="1600" dirty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  <a:hlinkClick r:id="rId2"/>
                        </a:rPr>
                        <a:t>372.21 น43ห</a:t>
                      </a:r>
                      <a:r>
                        <a:rPr lang="th-TH" sz="1600" dirty="0">
                          <a:solidFill>
                            <a:schemeClr val="tx1"/>
                          </a:solidFill>
                          <a:latin typeface="Angsana New" pitchFamily="18" charset="-34"/>
                          <a:cs typeface="Angsana New" pitchFamily="18" charset="-34"/>
                        </a:rPr>
                        <a:t> 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1600">
                          <a:latin typeface="Angsana New" pitchFamily="18" charset="-34"/>
                          <a:cs typeface="Angsana New" pitchFamily="18" charset="-34"/>
                        </a:rPr>
                        <a:t> บนชั้น 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h-TH" sz="1600">
                          <a:latin typeface="Angsana New" pitchFamily="18" charset="-34"/>
                          <a:cs typeface="Angsana New" pitchFamily="18" charset="-34"/>
                        </a:rPr>
                        <a:t> หนังสือทั่วไป ชั้น 3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h-TH" sz="1600" dirty="0"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r>
                        <a:rPr lang="th-TH" sz="1600" dirty="0">
                          <a:latin typeface="Angsana New" pitchFamily="18" charset="-34"/>
                          <a:cs typeface="Angsana New" pitchFamily="18" charset="-34"/>
                          <a:hlinkClick r:id="rId2"/>
                        </a:rPr>
                        <a:t>372.21 น43ห</a:t>
                      </a:r>
                      <a:r>
                        <a:rPr lang="th-TH" sz="1600" dirty="0">
                          <a:latin typeface="Angsana New" pitchFamily="18" charset="-34"/>
                          <a:cs typeface="Angsana New" pitchFamily="18" charset="-34"/>
                        </a:rPr>
                        <a:t> </a:t>
                      </a:r>
                      <a:r>
                        <a:rPr lang="en-US" sz="1600" dirty="0">
                          <a:latin typeface="Angsana New" pitchFamily="18" charset="-34"/>
                          <a:cs typeface="Angsana New" pitchFamily="18" charset="-34"/>
                        </a:rPr>
                        <a:t>c.2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1600" dirty="0">
                          <a:latin typeface="Angsana New" pitchFamily="18" charset="-34"/>
                          <a:cs typeface="Angsana New" pitchFamily="18" charset="-34"/>
                        </a:rPr>
                        <a:t> กำหนดส่ง 28-08-10 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h-TH" sz="1600">
                          <a:latin typeface="Angsana New" pitchFamily="18" charset="-34"/>
                          <a:cs typeface="Angsana New" pitchFamily="18" charset="-34"/>
                        </a:rPr>
                        <a:t> หนังสือทั่วไป ชั้น 3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h-TH" sz="1600" dirty="0">
                          <a:latin typeface="Angsana New" pitchFamily="18" charset="-34"/>
                          <a:cs typeface="Angsana New" pitchFamily="18" charset="-34"/>
                        </a:rPr>
                        <a:t> </a:t>
                      </a:r>
                      <a:r>
                        <a:rPr lang="th-TH" sz="1600" dirty="0">
                          <a:latin typeface="Angsana New" pitchFamily="18" charset="-34"/>
                          <a:cs typeface="Angsana New" pitchFamily="18" charset="-34"/>
                          <a:hlinkClick r:id="rId2"/>
                        </a:rPr>
                        <a:t>372.21 น43ห</a:t>
                      </a:r>
                      <a:r>
                        <a:rPr lang="th-TH" sz="1600" dirty="0">
                          <a:latin typeface="Angsana New" pitchFamily="18" charset="-34"/>
                          <a:cs typeface="Angsana New" pitchFamily="18" charset="-34"/>
                        </a:rPr>
                        <a:t> </a:t>
                      </a:r>
                      <a:r>
                        <a:rPr lang="en-US" sz="1600" dirty="0">
                          <a:latin typeface="Angsana New" pitchFamily="18" charset="-34"/>
                          <a:cs typeface="Angsana New" pitchFamily="18" charset="-34"/>
                        </a:rPr>
                        <a:t>c.3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1600" dirty="0">
                          <a:latin typeface="Angsana New" pitchFamily="18" charset="-34"/>
                          <a:cs typeface="Angsana New" pitchFamily="18" charset="-34"/>
                        </a:rPr>
                        <a:t> บนชั้น 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571472" y="3286124"/>
          <a:ext cx="5429288" cy="3286148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714644"/>
                <a:gridCol w="2714644"/>
              </a:tblGrid>
              <a:tr h="327645">
                <a:tc>
                  <a:txBody>
                    <a:bodyPr/>
                    <a:lstStyle/>
                    <a:p>
                      <a:endParaRPr lang="th-TH" sz="140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88348" marR="88348" marT="44174" marB="44174" anchor="ctr"/>
                </a:tc>
                <a:tc>
                  <a:txBody>
                    <a:bodyPr/>
                    <a:lstStyle/>
                    <a:p>
                      <a:endParaRPr lang="th-TH" sz="140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88348" marR="88348" marT="44174" marB="44174"/>
                </a:tc>
              </a:tr>
              <a:tr h="231702">
                <a:tc>
                  <a:txBody>
                    <a:bodyPr/>
                    <a:lstStyle/>
                    <a:p>
                      <a:r>
                        <a:rPr lang="th-TH" sz="1400" dirty="0"/>
                        <a:t>ขนาด</a:t>
                      </a:r>
                      <a:endParaRPr lang="th-TH" sz="140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th-TH" sz="1400"/>
                        <a:t>365 หน้า : ภาพประกอบ ; 21 ซม.</a:t>
                      </a:r>
                      <a:endParaRPr lang="th-TH" sz="140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0" marR="0" marT="0" marB="0" anchor="ctr"/>
                </a:tc>
              </a:tr>
              <a:tr h="231702">
                <a:tc>
                  <a:txBody>
                    <a:bodyPr/>
                    <a:lstStyle/>
                    <a:p>
                      <a:r>
                        <a:rPr lang="th-TH" sz="1400" dirty="0"/>
                        <a:t>เลขมาตรฐาน</a:t>
                      </a:r>
                      <a:endParaRPr lang="th-TH" sz="140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th-TH" sz="1400"/>
                        <a:t>9741326637</a:t>
                      </a:r>
                      <a:endParaRPr lang="th-TH" sz="140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0" marR="0" marT="0" marB="0" anchor="ctr"/>
                </a:tc>
              </a:tr>
              <a:tr h="1861888">
                <a:tc>
                  <a:txBody>
                    <a:bodyPr/>
                    <a:lstStyle/>
                    <a:p>
                      <a:r>
                        <a:rPr lang="th-TH" sz="1400" dirty="0"/>
                        <a:t>สารบัญ</a:t>
                      </a:r>
                      <a:endParaRPr lang="th-TH" sz="140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th-TH" sz="1400" dirty="0"/>
                        <a:t>ความรู้พื้นฐานเกี่ยวกับการจัดการศึกษาปฐมวัย -- การวางแผนและพัฒนาหลักสูตร -- หลักสูตรการศึกษาปฐมวัยในประเทศไทย -- การเล่นกับการเรียนรู้ของเด็กปฐมวัย -- การจัดสภาพและล้อมสำหรับเด็กปฐมวัย -- รูปแบบของการจัดโปรแกรมสำหรับเด็กปฐมวัย -- การส่งเสริมให้ครอบครัวและชุมชนมีส่วนร่วมในการจัดการศึกษา -- การประเมินผลหลักสูตรการศึกษาปฐมวัย</a:t>
                      </a:r>
                      <a:endParaRPr lang="th-TH" sz="140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0" marR="0" marT="0" marB="0" anchor="ctr"/>
                </a:tc>
              </a:tr>
              <a:tr h="413753">
                <a:tc>
                  <a:txBody>
                    <a:bodyPr/>
                    <a:lstStyle/>
                    <a:p>
                      <a:r>
                        <a:rPr lang="th-TH" sz="1400" dirty="0"/>
                        <a:t>หมายเหตุ</a:t>
                      </a:r>
                      <a:endParaRPr lang="th-TH" sz="140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ThaiLIS5 Union Catalog 290805</a:t>
                      </a:r>
                      <a:endParaRPr lang="en-US" sz="140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0" marR="0" marT="0" marB="0" anchor="ctr"/>
                </a:tc>
              </a:tr>
              <a:tr h="219458">
                <a:tc>
                  <a:txBody>
                    <a:bodyPr/>
                    <a:lstStyle/>
                    <a:p>
                      <a:r>
                        <a:rPr lang="th-TH" sz="1400"/>
                        <a:t>หัวเรื่อง</a:t>
                      </a:r>
                      <a:endParaRPr lang="th-TH" sz="140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th-TH" sz="1400" dirty="0">
                          <a:solidFill>
                            <a:schemeClr val="tx1"/>
                          </a:solidFill>
                          <a:hlinkClick r:id="rId3"/>
                        </a:rPr>
                        <a:t>การศึกษาปฐมวัย -- หลักสูตร</a:t>
                      </a:r>
                      <a:r>
                        <a:rPr lang="th-TH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th-TH" sz="1400" dirty="0">
                        <a:solidFill>
                          <a:schemeClr val="tx1"/>
                        </a:solidFill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0" marR="0" marT="0" marB="0" anchor="ctr"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pic>
        <p:nvPicPr>
          <p:cNvPr id="71681" name="Picture 1" descr="http://lib3.msu.ac.th/screens/rate_no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714375" cy="133350"/>
          </a:xfrm>
          <a:prstGeom prst="rect">
            <a:avLst/>
          </a:prstGeom>
          <a:noFill/>
        </p:spPr>
      </p:pic>
      <p:pic>
        <p:nvPicPr>
          <p:cNvPr id="71682" name="Picture 2" descr="book jacket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71604" y="285728"/>
            <a:ext cx="48577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หลักสูตรการศึกษาปฐมวัย พุทธศักราช 2546 </a:t>
            </a:r>
            <a:endParaRPr lang="th-TH" dirty="0">
              <a:latin typeface="Angsana New" pitchFamily="18" charset="-34"/>
              <a:cs typeface="Angsana New" pitchFamily="18" charset="-34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85720" y="857232"/>
          <a:ext cx="6096000" cy="192024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032000"/>
                <a:gridCol w="2032000"/>
                <a:gridCol w="2032000"/>
              </a:tblGrid>
              <a:tr h="0">
                <a:tc>
                  <a:txBody>
                    <a:bodyPr/>
                    <a:lstStyle/>
                    <a:p>
                      <a:r>
                        <a:rPr lang="th-TH" dirty="0"/>
                        <a:t>ผู้แต่ง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th-TH" dirty="0">
                          <a:hlinkClick r:id="rId2"/>
                        </a:rPr>
                        <a:t>กรมวิชาการ</a:t>
                      </a:r>
                      <a:r>
                        <a:rPr lang="th-TH" dirty="0"/>
                        <a:t> </a:t>
                      </a:r>
                    </a:p>
                  </a:txBody>
                  <a:tcPr marL="0" marR="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h-TH" dirty="0"/>
                        <a:t>ชื่อเรื่อง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th-TH"/>
                        <a:t>หลักสูตรการศึกษาปฐมวัย พุทธศักราช 2546 / กรมวิชาการ กระทรวงศึกษาธิการ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h-TH"/>
                        <a:t>พิมพลักษณ์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th-TH"/>
                        <a:t>กรุงเทพฯ : กรม, 2546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Rating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th-TH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85720" y="2857496"/>
          <a:ext cx="6096000" cy="182880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950720"/>
                <a:gridCol w="2499360"/>
                <a:gridCol w="1645920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LOCATION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CALL NUMBER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h-TH"/>
                        <a:t>สถานภาพ 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h-TH" dirty="0"/>
                        <a:t> ศรีสวัสดิ์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h-TH" dirty="0"/>
                        <a:t> </a:t>
                      </a:r>
                      <a:r>
                        <a:rPr lang="th-TH" dirty="0">
                          <a:hlinkClick r:id="rId3"/>
                        </a:rPr>
                        <a:t>372.21075 ว72ห</a:t>
                      </a:r>
                      <a:r>
                        <a:rPr lang="th-TH" dirty="0"/>
                        <a:t> 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/>
                        <a:t> บนชั้น 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h-TH"/>
                        <a:t> หนังสือทั่วไป ชั้น 3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h-TH" dirty="0"/>
                        <a:t> </a:t>
                      </a:r>
                      <a:r>
                        <a:rPr lang="th-TH" dirty="0">
                          <a:hlinkClick r:id="rId3"/>
                        </a:rPr>
                        <a:t>372.21075 ว72ห</a:t>
                      </a:r>
                      <a:r>
                        <a:rPr lang="th-TH" dirty="0"/>
                        <a:t> </a:t>
                      </a:r>
                      <a:r>
                        <a:rPr lang="en-US" dirty="0"/>
                        <a:t>c.3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/>
                        <a:t> บนชั้น 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h-TH"/>
                        <a:t> หนังสือทั่วไป ชั้น 3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h-TH" dirty="0"/>
                        <a:t> </a:t>
                      </a:r>
                      <a:r>
                        <a:rPr lang="th-TH" dirty="0">
                          <a:hlinkClick r:id="rId3"/>
                        </a:rPr>
                        <a:t>372.21075 ว72ห</a:t>
                      </a:r>
                      <a:r>
                        <a:rPr lang="th-TH" dirty="0"/>
                        <a:t> </a:t>
                      </a:r>
                      <a:r>
                        <a:rPr lang="en-US" dirty="0"/>
                        <a:t>c.4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/>
                        <a:t> บนชั้น 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h-TH"/>
                        <a:t> หนังสือทั่วไป ชั้น 3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h-TH" dirty="0"/>
                        <a:t> </a:t>
                      </a:r>
                      <a:r>
                        <a:rPr lang="th-TH" dirty="0">
                          <a:hlinkClick r:id="rId3"/>
                        </a:rPr>
                        <a:t>372.21075 ว72ห</a:t>
                      </a:r>
                      <a:r>
                        <a:rPr lang="th-TH" dirty="0"/>
                        <a:t> </a:t>
                      </a:r>
                      <a:r>
                        <a:rPr lang="en-US" dirty="0"/>
                        <a:t>c.5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dirty="0"/>
                        <a:t> บนชั้น 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28596" y="4857760"/>
          <a:ext cx="6096000" cy="109728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3048000"/>
                <a:gridCol w="3048000"/>
              </a:tblGrid>
              <a:tr h="0">
                <a:tc>
                  <a:txBody>
                    <a:bodyPr/>
                    <a:lstStyle/>
                    <a:p>
                      <a:r>
                        <a:rPr lang="th-TH" dirty="0"/>
                        <a:t>ขนาด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th-TH" dirty="0"/>
                        <a:t>56 หน้า ; 26 ซม.</a:t>
                      </a:r>
                    </a:p>
                  </a:txBody>
                  <a:tcPr marL="0" marR="0" marT="0" marB="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h-TH" dirty="0"/>
                        <a:t>เลขมาตรฐาน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th-TH"/>
                        <a:t>9742693528</a:t>
                      </a:r>
                    </a:p>
                  </a:txBody>
                  <a:tcPr marL="0" marR="0" marT="0" marB="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h-TH" dirty="0"/>
                        <a:t>หมายเหตุ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en-US"/>
                        <a:t>ThaiLIS2 Union Catalog</a:t>
                      </a:r>
                    </a:p>
                  </a:txBody>
                  <a:tcPr marL="0" marR="0" marT="0" marB="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h-TH"/>
                        <a:t>หัวเรื่อง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th-TH" dirty="0">
                          <a:hlinkClick r:id="rId4"/>
                        </a:rPr>
                        <a:t>การศึกษาขั้นก่อนประถม -- หลักสูตร</a:t>
                      </a:r>
                      <a:r>
                        <a:rPr lang="th-TH" dirty="0"/>
                        <a:t> </a:t>
                      </a:r>
                    </a:p>
                  </a:txBody>
                  <a:tcPr marL="0" marR="0" marT="0" marB="0" anchor="ctr"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pic>
        <p:nvPicPr>
          <p:cNvPr id="77825" name="Picture 1" descr="http://lib3.msu.ac.th/screens/rate_no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714375" cy="133350"/>
          </a:xfrm>
          <a:prstGeom prst="rect">
            <a:avLst/>
          </a:prstGeom>
          <a:noFill/>
        </p:spPr>
      </p:pic>
      <p:pic>
        <p:nvPicPr>
          <p:cNvPr id="77826" name="Picture 2" descr="book jacket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57422" y="428604"/>
            <a:ext cx="30171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การวิจัยทางการศึกษาปฐมวัย </a:t>
            </a:r>
            <a:endParaRPr lang="th-TH" dirty="0">
              <a:latin typeface="Angsana New" pitchFamily="18" charset="-34"/>
              <a:cs typeface="Angsana New" pitchFamily="18" charset="-34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28596" y="857232"/>
          <a:ext cx="6096000" cy="164592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2032000"/>
                <a:gridCol w="2032000"/>
                <a:gridCol w="2032000"/>
              </a:tblGrid>
              <a:tr h="0">
                <a:tc>
                  <a:txBody>
                    <a:bodyPr/>
                    <a:lstStyle/>
                    <a:p>
                      <a:r>
                        <a:rPr lang="th-TH" dirty="0"/>
                        <a:t>ผู้แต่ง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th-TH" dirty="0">
                          <a:hlinkClick r:id="rId2"/>
                        </a:rPr>
                        <a:t>วาโร เพ็งสวัสดิ์</a:t>
                      </a:r>
                      <a:r>
                        <a:rPr lang="th-TH" dirty="0"/>
                        <a:t> </a:t>
                      </a:r>
                    </a:p>
                  </a:txBody>
                  <a:tcPr marL="0" marR="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h-TH"/>
                        <a:t>ชื่อเรื่อง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th-TH"/>
                        <a:t>การวิจัยทางการศึกษาปฐมวัย / วาโร เพ็งสวัสดิ์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h-TH" dirty="0" err="1"/>
                        <a:t>พิมพ</a:t>
                      </a:r>
                      <a:r>
                        <a:rPr lang="th-TH" dirty="0"/>
                        <a:t>ลักษณ์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th-TH"/>
                        <a:t>กรุงเทพฯ : ชมรมเด็ก, 2544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Rating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th-TH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28596" y="2571744"/>
          <a:ext cx="6096000" cy="219456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950720"/>
                <a:gridCol w="2499360"/>
                <a:gridCol w="1645920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LOCATION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CALL NUMBER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h-TH"/>
                        <a:t>สถานภาพ 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h-TH"/>
                        <a:t> ศรีสวัสดิ์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h-TH" dirty="0"/>
                        <a:t> </a:t>
                      </a:r>
                      <a:r>
                        <a:rPr lang="th-TH" dirty="0">
                          <a:hlinkClick r:id="rId3"/>
                        </a:rPr>
                        <a:t>372.22 ว64ก</a:t>
                      </a:r>
                      <a:r>
                        <a:rPr lang="th-TH" dirty="0"/>
                        <a:t> 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/>
                        <a:t> บนชั้น 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h-TH"/>
                        <a:t> หนังสือทั่วไป ชั้น 3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h-TH" dirty="0"/>
                        <a:t> </a:t>
                      </a:r>
                      <a:r>
                        <a:rPr lang="th-TH" dirty="0">
                          <a:hlinkClick r:id="rId3"/>
                        </a:rPr>
                        <a:t>372.22 ว64ก</a:t>
                      </a:r>
                      <a:r>
                        <a:rPr lang="th-TH" dirty="0"/>
                        <a:t> </a:t>
                      </a:r>
                      <a:r>
                        <a:rPr lang="en-US" dirty="0"/>
                        <a:t>c.2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/>
                        <a:t> บนชั้น 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h-TH"/>
                        <a:t> หนังสือทั่วไป ชั้น 3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h-TH" dirty="0"/>
                        <a:t> </a:t>
                      </a:r>
                      <a:r>
                        <a:rPr lang="th-TH" dirty="0">
                          <a:hlinkClick r:id="rId3"/>
                        </a:rPr>
                        <a:t>372.22 ว64ก</a:t>
                      </a:r>
                      <a:r>
                        <a:rPr lang="th-TH" dirty="0"/>
                        <a:t> </a:t>
                      </a:r>
                      <a:r>
                        <a:rPr lang="en-US" dirty="0"/>
                        <a:t>c.3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/>
                        <a:t> บนชั้น 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h-TH" dirty="0"/>
                        <a:t> หนังสือทั่วไป ชั้น 3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h-TH" dirty="0"/>
                        <a:t> </a:t>
                      </a:r>
                      <a:r>
                        <a:rPr lang="th-TH" dirty="0">
                          <a:hlinkClick r:id="rId3"/>
                        </a:rPr>
                        <a:t>372.22 ว64ก</a:t>
                      </a:r>
                      <a:r>
                        <a:rPr lang="th-TH" dirty="0"/>
                        <a:t> </a:t>
                      </a:r>
                      <a:r>
                        <a:rPr lang="en-US" dirty="0"/>
                        <a:t>c.4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/>
                        <a:t> บนชั้น 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h-TH"/>
                        <a:t> หนังสือทั่วไป ชั้น 3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h-TH" dirty="0"/>
                        <a:t> </a:t>
                      </a:r>
                      <a:r>
                        <a:rPr lang="th-TH" dirty="0">
                          <a:hlinkClick r:id="rId3"/>
                        </a:rPr>
                        <a:t>372.22 ว64ก</a:t>
                      </a:r>
                      <a:r>
                        <a:rPr lang="th-TH" dirty="0"/>
                        <a:t> </a:t>
                      </a:r>
                      <a:r>
                        <a:rPr lang="en-US" dirty="0"/>
                        <a:t>c.5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dirty="0"/>
                        <a:t> บนชั้น 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28596" y="4857760"/>
          <a:ext cx="6096000" cy="164592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3048000"/>
                <a:gridCol w="3048000"/>
              </a:tblGrid>
              <a:tr h="0">
                <a:tc>
                  <a:txBody>
                    <a:bodyPr/>
                    <a:lstStyle/>
                    <a:p>
                      <a:r>
                        <a:rPr lang="th-TH" dirty="0"/>
                        <a:t>ขนาด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th-TH" dirty="0"/>
                        <a:t>287 หน้า : ภาพประกอบ ; 26 ซม.</a:t>
                      </a:r>
                    </a:p>
                  </a:txBody>
                  <a:tcPr marL="0" marR="0" marT="0" marB="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h-TH"/>
                        <a:t>เลขมาตรฐาน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th-TH"/>
                        <a:t>9742982171</a:t>
                      </a:r>
                    </a:p>
                  </a:txBody>
                  <a:tcPr marL="0" marR="0" marT="0" marB="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h-TH"/>
                        <a:t>หมายเหตุ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en-US"/>
                        <a:t>ThaiLIS2 Union Catalog</a:t>
                      </a:r>
                    </a:p>
                  </a:txBody>
                  <a:tcPr marL="0" marR="0" marT="0" marB="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h-TH" dirty="0"/>
                        <a:t>หัวเรื่อง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th-TH" dirty="0">
                          <a:hlinkClick r:id="rId4"/>
                        </a:rPr>
                        <a:t>การศึกษาขั้นอนุบาล</a:t>
                      </a:r>
                      <a:r>
                        <a:rPr lang="th-TH" dirty="0"/>
                        <a:t> </a:t>
                      </a:r>
                    </a:p>
                  </a:txBody>
                  <a:tcPr marL="0" marR="0" marT="0" marB="0" anchor="ctr">
                    <a:solidFill>
                      <a:schemeClr val="accent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th-TH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th-TH" dirty="0">
                          <a:hlinkClick r:id="rId5"/>
                        </a:rPr>
                        <a:t>วิจัย</a:t>
                      </a:r>
                      <a:r>
                        <a:rPr lang="th-TH" dirty="0"/>
                        <a:t> </a:t>
                      </a:r>
                    </a:p>
                  </a:txBody>
                  <a:tcPr marL="0" marR="0" marT="0" marB="0" anchor="ctr">
                    <a:solidFill>
                      <a:schemeClr val="accent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th-TH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th-TH" dirty="0">
                          <a:hlinkClick r:id="rId6"/>
                        </a:rPr>
                        <a:t>การศึกษา -- วิจัย</a:t>
                      </a:r>
                      <a:r>
                        <a:rPr lang="th-TH" dirty="0"/>
                        <a:t> </a:t>
                      </a:r>
                    </a:p>
                  </a:txBody>
                  <a:tcPr marL="0" marR="0" marT="0" marB="0" anchor="ctr"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pic>
        <p:nvPicPr>
          <p:cNvPr id="78849" name="Picture 1" descr="http://lib3.msu.ac.th/screens/rate_no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714375" cy="133350"/>
          </a:xfrm>
          <a:prstGeom prst="rect">
            <a:avLst/>
          </a:prstGeom>
          <a:noFill/>
        </p:spPr>
      </p:pic>
      <p:pic>
        <p:nvPicPr>
          <p:cNvPr id="78850" name="Picture 2" descr="book jacket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57422" y="357166"/>
            <a:ext cx="30171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h-TH" b="1" dirty="0" smtClean="0">
                <a:latin typeface="Angsana New" pitchFamily="18" charset="-34"/>
                <a:cs typeface="Angsana New" pitchFamily="18" charset="-34"/>
              </a:rPr>
              <a:t>การวิจัยทางการศึกษาปฐมวัย </a:t>
            </a:r>
            <a:endParaRPr lang="th-TH" dirty="0">
              <a:latin typeface="Angsana New" pitchFamily="18" charset="-34"/>
              <a:cs typeface="Angsana New" pitchFamily="18" charset="-34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28596" y="785794"/>
          <a:ext cx="6096000" cy="210312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2032000"/>
                <a:gridCol w="2032000"/>
                <a:gridCol w="2032000"/>
              </a:tblGrid>
              <a:tr h="0">
                <a:tc>
                  <a:txBody>
                    <a:bodyPr/>
                    <a:lstStyle/>
                    <a:p>
                      <a:r>
                        <a:rPr lang="th-TH" sz="1600" dirty="0"/>
                        <a:t>ผู้แต่ง</a:t>
                      </a:r>
                      <a:endParaRPr lang="th-TH" sz="1600" dirty="0">
                        <a:latin typeface="Angsana New" pitchFamily="18" charset="-34"/>
                        <a:cs typeface="Angsana New" pitchFamily="18" charset="-34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th-TH" dirty="0">
                          <a:hlinkClick r:id="rId2"/>
                        </a:rPr>
                        <a:t>วาโร เพ็งสวัสดิ์</a:t>
                      </a:r>
                      <a:r>
                        <a:rPr lang="th-TH" dirty="0"/>
                        <a:t> </a:t>
                      </a:r>
                    </a:p>
                  </a:txBody>
                  <a:tcPr marL="0" marR="0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h-TH"/>
                        <a:t>ชื่อเรื่อง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th-TH"/>
                        <a:t>การวิจัยทางการศึกษาปฐมวัย / วาโร เพ็งสวัสดิ์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h-TH"/>
                        <a:t>พิมพลักษณ์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th-TH" dirty="0"/>
                        <a:t>สกลนคร : โปรแกรมวิชาการวัดผลการศึกษา คณะครุศาสตร์ สถาบันราช</a:t>
                      </a:r>
                      <a:r>
                        <a:rPr lang="th-TH" dirty="0" err="1"/>
                        <a:t>ภัฏ</a:t>
                      </a:r>
                      <a:r>
                        <a:rPr lang="th-TH" dirty="0"/>
                        <a:t>สกลนคร, 2542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/>
                        <a:t>Rating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th-TH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th-TH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28596" y="3071810"/>
          <a:ext cx="6096000" cy="73152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950720"/>
                <a:gridCol w="2499360"/>
                <a:gridCol w="1645920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LOCATION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CALL NUMBER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h-TH"/>
                        <a:t>สถานภาพ </a:t>
                      </a: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h-TH"/>
                        <a:t> หนังสือทั่วไป ชั้น 3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th-TH" dirty="0"/>
                        <a:t> </a:t>
                      </a:r>
                      <a:r>
                        <a:rPr lang="th-TH" dirty="0">
                          <a:hlinkClick r:id="rId3"/>
                        </a:rPr>
                        <a:t>372.22 ว64ก</a:t>
                      </a:r>
                      <a:r>
                        <a:rPr lang="th-TH" dirty="0"/>
                        <a:t> 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dirty="0"/>
                        <a:t> บนชั้น 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28596" y="4143380"/>
          <a:ext cx="6096000" cy="219456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3048000"/>
                <a:gridCol w="3048000"/>
              </a:tblGrid>
              <a:tr h="0">
                <a:tc>
                  <a:txBody>
                    <a:bodyPr/>
                    <a:lstStyle/>
                    <a:p>
                      <a:r>
                        <a:rPr lang="th-TH" dirty="0"/>
                        <a:t>ขนาด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th-TH"/>
                        <a:t>324 หน้า : ภาพประกอบ ; 29 ซม.</a:t>
                      </a:r>
                    </a:p>
                  </a:txBody>
                  <a:tcPr marL="0" marR="0" marT="0" marB="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h-TH"/>
                        <a:t>เลขมาตรฐาน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th-TH"/>
                        <a:t>9747561107</a:t>
                      </a:r>
                    </a:p>
                  </a:txBody>
                  <a:tcPr marL="0" marR="0" marT="0" marB="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h-TH"/>
                        <a:t>หมายเหตุ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th-TH"/>
                        <a:t>โครงการตำราวิชาการราชภัฏเฉลิมพระเกียรติ เนื่องในวโรกาสพระบาทสมเด็จพระเจ้าอยู่หัวทรงเจริญพระชนมพรรษา 6 รอบ</a:t>
                      </a:r>
                    </a:p>
                  </a:txBody>
                  <a:tcPr marL="0" marR="0" marT="0" marB="0" anchor="ctr"/>
                </a:tc>
              </a:tr>
              <a:tr h="0">
                <a:tc>
                  <a:txBody>
                    <a:bodyPr/>
                    <a:lstStyle/>
                    <a:p>
                      <a:endParaRPr lang="th-TH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ThaiLIS2 Union Catalog</a:t>
                      </a:r>
                    </a:p>
                  </a:txBody>
                  <a:tcPr marL="0" marR="0" marT="0" marB="0" anchor="ctr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th-TH"/>
                        <a:t>หัวเรื่อง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th-TH" dirty="0">
                          <a:hlinkClick r:id="rId4"/>
                        </a:rPr>
                        <a:t>การศึกษาขั้นอนุบาล -- วิจัย</a:t>
                      </a:r>
                      <a:r>
                        <a:rPr lang="th-TH" dirty="0"/>
                        <a:t> </a:t>
                      </a:r>
                    </a:p>
                  </a:txBody>
                  <a:tcPr marL="0" marR="0" marT="0" marB="0" anchor="ctr">
                    <a:solidFill>
                      <a:schemeClr val="accent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th-TH"/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r>
                        <a:rPr lang="th-TH" dirty="0">
                          <a:hlinkClick r:id="rId5"/>
                        </a:rPr>
                        <a:t>วิจัย</a:t>
                      </a:r>
                      <a:r>
                        <a:rPr lang="th-TH" dirty="0"/>
                        <a:t> </a:t>
                      </a:r>
                    </a:p>
                  </a:txBody>
                  <a:tcPr marL="0" marR="0" marT="0" marB="0" anchor="ctr"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pic>
        <p:nvPicPr>
          <p:cNvPr id="79873" name="Picture 1" descr="http://lib3.msu.ac.th/screens/rate_no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714375" cy="133350"/>
          </a:xfrm>
          <a:prstGeom prst="rect">
            <a:avLst/>
          </a:prstGeom>
          <a:noFill/>
        </p:spPr>
      </p:pic>
      <p:pic>
        <p:nvPicPr>
          <p:cNvPr id="79874" name="Picture 2" descr="book jacket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</TotalTime>
  <Words>387</Words>
  <Application>Microsoft Office PowerPoint</Application>
  <PresentationFormat>On-screen Show (4:3)</PresentationFormat>
  <Paragraphs>139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Slide 1</vt:lpstr>
      <vt:lpstr>Slide 2</vt:lpstr>
      <vt:lpstr>Slide 3</vt:lpstr>
      <vt:lpstr>Slide 4</vt:lpstr>
      <vt:lpstr>Slide 5</vt:lpstr>
      <vt:lpstr>Slide 6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iLLuSioN</dc:creator>
  <cp:lastModifiedBy>iLLuSioN</cp:lastModifiedBy>
  <cp:revision>3</cp:revision>
  <dcterms:created xsi:type="dcterms:W3CDTF">2010-08-26T10:16:59Z</dcterms:created>
  <dcterms:modified xsi:type="dcterms:W3CDTF">2010-08-26T10:44:08Z</dcterms:modified>
</cp:coreProperties>
</file>