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9" r:id="rId1"/>
  </p:sldMasterIdLst>
  <p:notesMasterIdLst>
    <p:notesMasterId r:id="rId32"/>
  </p:notesMasterIdLst>
  <p:sldIdLst>
    <p:sldId id="256" r:id="rId2"/>
    <p:sldId id="257" r:id="rId3"/>
    <p:sldId id="299" r:id="rId4"/>
    <p:sldId id="258" r:id="rId5"/>
    <p:sldId id="262" r:id="rId6"/>
    <p:sldId id="264" r:id="rId7"/>
    <p:sldId id="266" r:id="rId8"/>
    <p:sldId id="268" r:id="rId9"/>
    <p:sldId id="269" r:id="rId10"/>
    <p:sldId id="270" r:id="rId11"/>
    <p:sldId id="271" r:id="rId12"/>
    <p:sldId id="272" r:id="rId13"/>
    <p:sldId id="273" r:id="rId14"/>
    <p:sldId id="274" r:id="rId15"/>
    <p:sldId id="275" r:id="rId16"/>
    <p:sldId id="281" r:id="rId17"/>
    <p:sldId id="282" r:id="rId18"/>
    <p:sldId id="286" r:id="rId19"/>
    <p:sldId id="287" r:id="rId20"/>
    <p:sldId id="288" r:id="rId21"/>
    <p:sldId id="289" r:id="rId22"/>
    <p:sldId id="290" r:id="rId23"/>
    <p:sldId id="292" r:id="rId24"/>
    <p:sldId id="293" r:id="rId25"/>
    <p:sldId id="294" r:id="rId26"/>
    <p:sldId id="295" r:id="rId27"/>
    <p:sldId id="296" r:id="rId28"/>
    <p:sldId id="297" r:id="rId29"/>
    <p:sldId id="298" r:id="rId30"/>
    <p:sldId id="285" r:id="rId31"/>
  </p:sldIdLst>
  <p:sldSz cx="12192000" cy="6858000"/>
  <p:notesSz cx="6858000" cy="9144000"/>
  <p:defaultTex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9960" autoAdjust="0"/>
    <p:restoredTop sz="94660"/>
  </p:normalViewPr>
  <p:slideViewPr>
    <p:cSldViewPr snapToGrid="0">
      <p:cViewPr varScale="1">
        <p:scale>
          <a:sx n="80" d="100"/>
          <a:sy n="80" d="100"/>
        </p:scale>
        <p:origin x="60" y="23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F414D7C-67D7-424F-8852-82C35C3CF29C}" type="doc">
      <dgm:prSet loTypeId="urn:microsoft.com/office/officeart/2005/8/layout/vList5" loCatId="list" qsTypeId="urn:microsoft.com/office/officeart/2005/8/quickstyle/3d1" qsCatId="3D" csTypeId="urn:microsoft.com/office/officeart/2005/8/colors/accent2_2" csCatId="accent2" phldr="1"/>
      <dgm:spPr/>
      <dgm:t>
        <a:bodyPr/>
        <a:lstStyle/>
        <a:p>
          <a:endParaRPr lang="id-ID"/>
        </a:p>
      </dgm:t>
    </dgm:pt>
    <dgm:pt modelId="{DFA9C176-01D7-4F70-8A91-84B4941B64C3}">
      <dgm:prSet phldrT="[Text]"/>
      <dgm:spPr>
        <a:solidFill>
          <a:schemeClr val="accent5">
            <a:lumMod val="75000"/>
          </a:schemeClr>
        </a:solidFill>
      </dgm:spPr>
      <dgm:t>
        <a:bodyPr/>
        <a:lstStyle/>
        <a:p>
          <a:r>
            <a:rPr lang="id-ID" dirty="0" smtClean="0"/>
            <a:t>BKB</a:t>
          </a:r>
          <a:endParaRPr lang="id-ID" dirty="0"/>
        </a:p>
      </dgm:t>
    </dgm:pt>
    <dgm:pt modelId="{F90B555E-E161-4EB9-AF51-0E4EECDB6695}" type="parTrans" cxnId="{E75E490B-C3E7-4151-B0B1-27AB28B8FB73}">
      <dgm:prSet/>
      <dgm:spPr/>
      <dgm:t>
        <a:bodyPr/>
        <a:lstStyle/>
        <a:p>
          <a:endParaRPr lang="id-ID"/>
        </a:p>
      </dgm:t>
    </dgm:pt>
    <dgm:pt modelId="{CD2E10D3-92EC-4281-86F6-EF8B60525E32}" type="sibTrans" cxnId="{E75E490B-C3E7-4151-B0B1-27AB28B8FB73}">
      <dgm:prSet/>
      <dgm:spPr/>
      <dgm:t>
        <a:bodyPr/>
        <a:lstStyle/>
        <a:p>
          <a:endParaRPr lang="id-ID"/>
        </a:p>
      </dgm:t>
    </dgm:pt>
    <dgm:pt modelId="{74457F78-8286-4070-845D-EB5A68AA6CDB}">
      <dgm:prSet phldrT="[Text]"/>
      <dgm:spPr/>
      <dgm:t>
        <a:bodyPr/>
        <a:lstStyle/>
        <a:p>
          <a:r>
            <a:rPr lang="id-ID" dirty="0" smtClean="0"/>
            <a:t>Pembinaan kpd ortu/kelg mll penyuluhan, bimbingan, konsultasi yg dilakukan oleh PLKB dan kader</a:t>
          </a:r>
          <a:endParaRPr lang="id-ID" dirty="0"/>
        </a:p>
      </dgm:t>
    </dgm:pt>
    <dgm:pt modelId="{A76F5C5F-CA1B-4FB1-B19B-AC01DF9EEEBB}" type="parTrans" cxnId="{2D504B40-3485-4C4D-AE33-C39799707B7B}">
      <dgm:prSet/>
      <dgm:spPr/>
      <dgm:t>
        <a:bodyPr/>
        <a:lstStyle/>
        <a:p>
          <a:endParaRPr lang="id-ID"/>
        </a:p>
      </dgm:t>
    </dgm:pt>
    <dgm:pt modelId="{1B4B96DC-0199-41DB-B15A-AF1D4E9E923A}" type="sibTrans" cxnId="{2D504B40-3485-4C4D-AE33-C39799707B7B}">
      <dgm:prSet/>
      <dgm:spPr/>
      <dgm:t>
        <a:bodyPr/>
        <a:lstStyle/>
        <a:p>
          <a:endParaRPr lang="id-ID"/>
        </a:p>
      </dgm:t>
    </dgm:pt>
    <dgm:pt modelId="{F58FE1F7-5DCA-4C7A-91CB-B16335E8D8C4}">
      <dgm:prSet phldrT="[Text]"/>
      <dgm:spPr/>
      <dgm:t>
        <a:bodyPr/>
        <a:lstStyle/>
        <a:p>
          <a:r>
            <a:rPr lang="id-ID" dirty="0" smtClean="0"/>
            <a:t>Sasaran </a:t>
          </a:r>
          <a:r>
            <a:rPr lang="id-ID" dirty="0" smtClean="0">
              <a:sym typeface="Wingdings" pitchFamily="2" charset="2"/>
            </a:rPr>
            <a:t> Keluarga yg mempunyai anak 0-6 tahun</a:t>
          </a:r>
          <a:endParaRPr lang="id-ID" dirty="0"/>
        </a:p>
      </dgm:t>
    </dgm:pt>
    <dgm:pt modelId="{1EA0374D-AD1C-46D4-AA17-9403D9E32B42}" type="parTrans" cxnId="{D82E47B4-7245-4412-B67E-4A6EA3F55EC3}">
      <dgm:prSet/>
      <dgm:spPr/>
      <dgm:t>
        <a:bodyPr/>
        <a:lstStyle/>
        <a:p>
          <a:endParaRPr lang="id-ID"/>
        </a:p>
      </dgm:t>
    </dgm:pt>
    <dgm:pt modelId="{38243A14-2E2C-4442-93C3-61FDD11A49C1}" type="sibTrans" cxnId="{D82E47B4-7245-4412-B67E-4A6EA3F55EC3}">
      <dgm:prSet/>
      <dgm:spPr/>
      <dgm:t>
        <a:bodyPr/>
        <a:lstStyle/>
        <a:p>
          <a:endParaRPr lang="id-ID"/>
        </a:p>
      </dgm:t>
    </dgm:pt>
    <dgm:pt modelId="{E0219647-E15E-430E-BC6C-2EA1CB55C3EB}">
      <dgm:prSet phldrT="[Text]"/>
      <dgm:spPr>
        <a:solidFill>
          <a:schemeClr val="accent5">
            <a:lumMod val="75000"/>
          </a:schemeClr>
        </a:solidFill>
      </dgm:spPr>
      <dgm:t>
        <a:bodyPr/>
        <a:lstStyle/>
        <a:p>
          <a:r>
            <a:rPr lang="id-ID" dirty="0" smtClean="0"/>
            <a:t>Posyandu</a:t>
          </a:r>
          <a:endParaRPr lang="id-ID" dirty="0"/>
        </a:p>
      </dgm:t>
    </dgm:pt>
    <dgm:pt modelId="{59FF6B10-7EE8-4F87-B915-0AADE6F7702C}" type="parTrans" cxnId="{2B979C85-FCD0-452A-A82B-A2CD80AAD99C}">
      <dgm:prSet/>
      <dgm:spPr/>
      <dgm:t>
        <a:bodyPr/>
        <a:lstStyle/>
        <a:p>
          <a:endParaRPr lang="id-ID"/>
        </a:p>
      </dgm:t>
    </dgm:pt>
    <dgm:pt modelId="{7A8079A1-3BFC-409C-98F9-195DB33A66B1}" type="sibTrans" cxnId="{2B979C85-FCD0-452A-A82B-A2CD80AAD99C}">
      <dgm:prSet/>
      <dgm:spPr/>
      <dgm:t>
        <a:bodyPr/>
        <a:lstStyle/>
        <a:p>
          <a:endParaRPr lang="id-ID"/>
        </a:p>
      </dgm:t>
    </dgm:pt>
    <dgm:pt modelId="{C615C822-140A-4BE8-AE11-B461770868B8}">
      <dgm:prSet phldrT="[Text]"/>
      <dgm:spPr/>
      <dgm:t>
        <a:bodyPr/>
        <a:lstStyle/>
        <a:p>
          <a:r>
            <a:rPr lang="id-ID" dirty="0" smtClean="0"/>
            <a:t>Sasaran : bayi, balita, ibu hamil dan Pasangan Usia Subur (PUS).</a:t>
          </a:r>
          <a:endParaRPr lang="id-ID" dirty="0"/>
        </a:p>
      </dgm:t>
    </dgm:pt>
    <dgm:pt modelId="{9DA0BFCB-7450-4B36-B5ED-8FAACFB5471A}" type="parTrans" cxnId="{894DDDB1-D64D-4C6F-B805-B6DA240DC735}">
      <dgm:prSet/>
      <dgm:spPr/>
      <dgm:t>
        <a:bodyPr/>
        <a:lstStyle/>
        <a:p>
          <a:endParaRPr lang="id-ID"/>
        </a:p>
      </dgm:t>
    </dgm:pt>
    <dgm:pt modelId="{35736B39-2BBD-4A3F-95DA-ED2FA4442F0D}" type="sibTrans" cxnId="{894DDDB1-D64D-4C6F-B805-B6DA240DC735}">
      <dgm:prSet/>
      <dgm:spPr/>
      <dgm:t>
        <a:bodyPr/>
        <a:lstStyle/>
        <a:p>
          <a:endParaRPr lang="id-ID"/>
        </a:p>
      </dgm:t>
    </dgm:pt>
    <dgm:pt modelId="{646631E4-2FE1-43A2-A307-AEB273D270FB}">
      <dgm:prSet phldrT="[Text]"/>
      <dgm:spPr>
        <a:solidFill>
          <a:schemeClr val="accent5">
            <a:lumMod val="75000"/>
          </a:schemeClr>
        </a:solidFill>
      </dgm:spPr>
      <dgm:t>
        <a:bodyPr/>
        <a:lstStyle/>
        <a:p>
          <a:r>
            <a:rPr lang="id-ID" dirty="0" smtClean="0"/>
            <a:t>PAUD</a:t>
          </a:r>
          <a:endParaRPr lang="id-ID" dirty="0"/>
        </a:p>
      </dgm:t>
    </dgm:pt>
    <dgm:pt modelId="{DDAD4B97-A4EA-42AE-9108-7817C9AF7C31}" type="parTrans" cxnId="{2DE74B3F-03F4-4459-BBE2-8D8C6E64B154}">
      <dgm:prSet/>
      <dgm:spPr/>
      <dgm:t>
        <a:bodyPr/>
        <a:lstStyle/>
        <a:p>
          <a:endParaRPr lang="id-ID"/>
        </a:p>
      </dgm:t>
    </dgm:pt>
    <dgm:pt modelId="{DBC80C95-C5AD-4416-B9A9-4EC91C33C7FE}" type="sibTrans" cxnId="{2DE74B3F-03F4-4459-BBE2-8D8C6E64B154}">
      <dgm:prSet/>
      <dgm:spPr/>
      <dgm:t>
        <a:bodyPr/>
        <a:lstStyle/>
        <a:p>
          <a:endParaRPr lang="id-ID"/>
        </a:p>
      </dgm:t>
    </dgm:pt>
    <dgm:pt modelId="{1B9E840B-D001-408E-8DE2-56CA417F4618}">
      <dgm:prSet phldrT="[Text]"/>
      <dgm:spPr/>
      <dgm:t>
        <a:bodyPr/>
        <a:lstStyle/>
        <a:p>
          <a:r>
            <a:rPr lang="id-ID" dirty="0" smtClean="0"/>
            <a:t>Sasaran : anak usia 3-6 tahun</a:t>
          </a:r>
          <a:endParaRPr lang="id-ID" dirty="0"/>
        </a:p>
      </dgm:t>
    </dgm:pt>
    <dgm:pt modelId="{C1E8AE2C-5104-4EA2-8E1E-A7A9F198BAC9}" type="parTrans" cxnId="{0C39E017-AD35-4651-86A4-26BB58888E76}">
      <dgm:prSet/>
      <dgm:spPr/>
      <dgm:t>
        <a:bodyPr/>
        <a:lstStyle/>
        <a:p>
          <a:endParaRPr lang="id-ID"/>
        </a:p>
      </dgm:t>
    </dgm:pt>
    <dgm:pt modelId="{11B7D8B0-CAC9-4AD1-B087-56C1F33E1C3F}" type="sibTrans" cxnId="{0C39E017-AD35-4651-86A4-26BB58888E76}">
      <dgm:prSet/>
      <dgm:spPr/>
      <dgm:t>
        <a:bodyPr/>
        <a:lstStyle/>
        <a:p>
          <a:endParaRPr lang="id-ID"/>
        </a:p>
      </dgm:t>
    </dgm:pt>
    <dgm:pt modelId="{68240C1A-35D0-459A-853E-523BA33707F7}">
      <dgm:prSet phldrT="[Text]"/>
      <dgm:spPr/>
      <dgm:t>
        <a:bodyPr/>
        <a:lstStyle/>
        <a:p>
          <a:r>
            <a:rPr lang="id-ID" dirty="0" smtClean="0"/>
            <a:t>Belajar m</a:t>
          </a:r>
          <a:r>
            <a:rPr lang="en-US" dirty="0" err="1" smtClean="0"/>
            <a:t>elalui</a:t>
          </a:r>
          <a:r>
            <a:rPr lang="en-US" dirty="0" smtClean="0"/>
            <a:t> </a:t>
          </a:r>
          <a:r>
            <a:rPr lang="id-ID" dirty="0" smtClean="0"/>
            <a:t> bermain</a:t>
          </a:r>
          <a:endParaRPr lang="id-ID" dirty="0"/>
        </a:p>
      </dgm:t>
    </dgm:pt>
    <dgm:pt modelId="{4814DDEF-B116-407E-AD7F-6E868F464292}" type="parTrans" cxnId="{5A906885-D972-48CB-A6E0-26CB858E643F}">
      <dgm:prSet/>
      <dgm:spPr/>
      <dgm:t>
        <a:bodyPr/>
        <a:lstStyle/>
        <a:p>
          <a:endParaRPr lang="id-ID"/>
        </a:p>
      </dgm:t>
    </dgm:pt>
    <dgm:pt modelId="{0B904FEB-2AB8-4D9D-8ED0-6F8A1B7B2423}" type="sibTrans" cxnId="{5A906885-D972-48CB-A6E0-26CB858E643F}">
      <dgm:prSet/>
      <dgm:spPr/>
      <dgm:t>
        <a:bodyPr/>
        <a:lstStyle/>
        <a:p>
          <a:endParaRPr lang="id-ID"/>
        </a:p>
      </dgm:t>
    </dgm:pt>
    <dgm:pt modelId="{1DD019F6-8A3A-4C30-8889-A2D802513DF6}">
      <dgm:prSet phldrT="[Text]"/>
      <dgm:spPr/>
      <dgm:t>
        <a:bodyPr/>
        <a:lstStyle/>
        <a:p>
          <a:r>
            <a:rPr lang="id-ID" dirty="0" smtClean="0"/>
            <a:t>Menstimulasi aspek perkembangan anak  mll media interaksi</a:t>
          </a:r>
          <a:endParaRPr lang="id-ID" dirty="0"/>
        </a:p>
      </dgm:t>
    </dgm:pt>
    <dgm:pt modelId="{34D67A2C-9176-4A0E-9A21-97C436E2685D}" type="parTrans" cxnId="{B457124E-9BD1-4C85-9BCC-077EADAA589B}">
      <dgm:prSet/>
      <dgm:spPr/>
      <dgm:t>
        <a:bodyPr/>
        <a:lstStyle/>
        <a:p>
          <a:endParaRPr lang="id-ID"/>
        </a:p>
      </dgm:t>
    </dgm:pt>
    <dgm:pt modelId="{A2419593-5285-446C-89CE-313B8E066C60}" type="sibTrans" cxnId="{B457124E-9BD1-4C85-9BCC-077EADAA589B}">
      <dgm:prSet/>
      <dgm:spPr/>
      <dgm:t>
        <a:bodyPr/>
        <a:lstStyle/>
        <a:p>
          <a:endParaRPr lang="id-ID"/>
        </a:p>
      </dgm:t>
    </dgm:pt>
    <dgm:pt modelId="{46DFC595-80F5-491A-932A-CB07599066AF}">
      <dgm:prSet phldrT="[Text]"/>
      <dgm:spPr/>
      <dgm:t>
        <a:bodyPr/>
        <a:lstStyle/>
        <a:p>
          <a:r>
            <a:rPr lang="id-ID" dirty="0" smtClean="0"/>
            <a:t>Menggunakan KKA sbg alat pantau perkembangan anak</a:t>
          </a:r>
          <a:endParaRPr lang="id-ID" dirty="0"/>
        </a:p>
      </dgm:t>
    </dgm:pt>
    <dgm:pt modelId="{3BE030C0-5856-470D-8DFB-3E414AAB3EA2}" type="parTrans" cxnId="{CF1A88BB-71A9-4CA0-81FF-77D4E19D8B1C}">
      <dgm:prSet/>
      <dgm:spPr/>
      <dgm:t>
        <a:bodyPr/>
        <a:lstStyle/>
        <a:p>
          <a:endParaRPr lang="id-ID"/>
        </a:p>
      </dgm:t>
    </dgm:pt>
    <dgm:pt modelId="{DD441F1D-4DB5-44AC-B48D-ABE57C9A37B0}" type="sibTrans" cxnId="{CF1A88BB-71A9-4CA0-81FF-77D4E19D8B1C}">
      <dgm:prSet/>
      <dgm:spPr/>
      <dgm:t>
        <a:bodyPr/>
        <a:lstStyle/>
        <a:p>
          <a:endParaRPr lang="id-ID"/>
        </a:p>
      </dgm:t>
    </dgm:pt>
    <dgm:pt modelId="{FA1A9874-D0D0-4A08-918B-0FE66F119DCD}">
      <dgm:prSet phldrT="[Text]"/>
      <dgm:spPr/>
      <dgm:t>
        <a:bodyPr/>
        <a:lstStyle/>
        <a:p>
          <a:r>
            <a:rPr lang="id-ID" dirty="0" smtClean="0"/>
            <a:t>Pelayanan  dan penyuluhan kesehatan dan gizi</a:t>
          </a:r>
          <a:endParaRPr lang="id-ID" dirty="0"/>
        </a:p>
      </dgm:t>
    </dgm:pt>
    <dgm:pt modelId="{9C84976B-5B4D-47A0-A37E-21FC8BDB9616}" type="parTrans" cxnId="{9C13EC3D-96D1-44D6-B51C-E2EF93332751}">
      <dgm:prSet/>
      <dgm:spPr/>
      <dgm:t>
        <a:bodyPr/>
        <a:lstStyle/>
        <a:p>
          <a:endParaRPr lang="id-ID"/>
        </a:p>
      </dgm:t>
    </dgm:pt>
    <dgm:pt modelId="{454B62A9-41BA-419A-B062-15465397FC20}" type="sibTrans" cxnId="{9C13EC3D-96D1-44D6-B51C-E2EF93332751}">
      <dgm:prSet/>
      <dgm:spPr/>
      <dgm:t>
        <a:bodyPr/>
        <a:lstStyle/>
        <a:p>
          <a:endParaRPr lang="id-ID"/>
        </a:p>
      </dgm:t>
    </dgm:pt>
    <dgm:pt modelId="{767F1E28-FA39-499F-8C2D-4970B902FAAD}">
      <dgm:prSet phldrT="[Text]"/>
      <dgm:spPr/>
      <dgm:t>
        <a:bodyPr/>
        <a:lstStyle/>
        <a:p>
          <a:r>
            <a:rPr lang="id-ID" dirty="0" smtClean="0"/>
            <a:t>Pemantauan pertumbuhan balita menggunakan KMS/buku KIA</a:t>
          </a:r>
          <a:endParaRPr lang="id-ID" dirty="0"/>
        </a:p>
      </dgm:t>
    </dgm:pt>
    <dgm:pt modelId="{3FF716D3-87F8-481A-8DC2-1F69F4946740}" type="parTrans" cxnId="{F983FF90-9458-4103-8605-EED7317EBDB0}">
      <dgm:prSet/>
      <dgm:spPr/>
      <dgm:t>
        <a:bodyPr/>
        <a:lstStyle/>
        <a:p>
          <a:endParaRPr lang="id-ID"/>
        </a:p>
      </dgm:t>
    </dgm:pt>
    <dgm:pt modelId="{17D51190-FB77-4858-83A8-BD7F53FAB406}" type="sibTrans" cxnId="{F983FF90-9458-4103-8605-EED7317EBDB0}">
      <dgm:prSet/>
      <dgm:spPr/>
      <dgm:t>
        <a:bodyPr/>
        <a:lstStyle/>
        <a:p>
          <a:endParaRPr lang="id-ID"/>
        </a:p>
      </dgm:t>
    </dgm:pt>
    <dgm:pt modelId="{BA18D91D-0FFD-45FF-A07D-F924F699398C}">
      <dgm:prSet phldrT="[Text]"/>
      <dgm:spPr/>
      <dgm:t>
        <a:bodyPr/>
        <a:lstStyle/>
        <a:p>
          <a:r>
            <a:rPr lang="id-ID" dirty="0" smtClean="0"/>
            <a:t>Dilaksanakan secara bertahap mengacu prinsip perkembangan anak</a:t>
          </a:r>
          <a:endParaRPr lang="id-ID" dirty="0"/>
        </a:p>
      </dgm:t>
    </dgm:pt>
    <dgm:pt modelId="{217C121C-C506-4844-B8C7-16AB766DAEE6}" type="parTrans" cxnId="{FBB8A705-76DD-4445-B8D6-F2B6DB0E6A4A}">
      <dgm:prSet/>
      <dgm:spPr/>
      <dgm:t>
        <a:bodyPr/>
        <a:lstStyle/>
        <a:p>
          <a:endParaRPr lang="id-ID"/>
        </a:p>
      </dgm:t>
    </dgm:pt>
    <dgm:pt modelId="{2270086A-3695-4908-A826-19162A7075EC}" type="sibTrans" cxnId="{FBB8A705-76DD-4445-B8D6-F2B6DB0E6A4A}">
      <dgm:prSet/>
      <dgm:spPr/>
      <dgm:t>
        <a:bodyPr/>
        <a:lstStyle/>
        <a:p>
          <a:endParaRPr lang="id-ID"/>
        </a:p>
      </dgm:t>
    </dgm:pt>
    <dgm:pt modelId="{CAAF08DA-3D23-4E6C-8416-9134D16DD6ED}">
      <dgm:prSet phldrT="[Text]"/>
      <dgm:spPr/>
      <dgm:t>
        <a:bodyPr/>
        <a:lstStyle/>
        <a:p>
          <a:r>
            <a:rPr lang="id-ID" dirty="0" smtClean="0"/>
            <a:t>Menyediakan lingkungan yang mendukung proses belajar</a:t>
          </a:r>
          <a:endParaRPr lang="id-ID" dirty="0"/>
        </a:p>
      </dgm:t>
    </dgm:pt>
    <dgm:pt modelId="{CE30A218-1BAC-4401-9D5B-76605FCFB9E5}" type="parTrans" cxnId="{40659BD1-A691-4D60-A5A7-48D6554C59D3}">
      <dgm:prSet/>
      <dgm:spPr/>
      <dgm:t>
        <a:bodyPr/>
        <a:lstStyle/>
        <a:p>
          <a:endParaRPr lang="id-ID"/>
        </a:p>
      </dgm:t>
    </dgm:pt>
    <dgm:pt modelId="{459B1CD8-7E61-42FE-8216-FFE401A5B9E9}" type="sibTrans" cxnId="{40659BD1-A691-4D60-A5A7-48D6554C59D3}">
      <dgm:prSet/>
      <dgm:spPr/>
      <dgm:t>
        <a:bodyPr/>
        <a:lstStyle/>
        <a:p>
          <a:endParaRPr lang="id-ID"/>
        </a:p>
      </dgm:t>
    </dgm:pt>
    <dgm:pt modelId="{E2D2454B-EB04-4B5C-90CB-A166151F7091}">
      <dgm:prSet phldrT="[Text]"/>
      <dgm:spPr/>
      <dgm:t>
        <a:bodyPr/>
        <a:lstStyle/>
        <a:p>
          <a:r>
            <a:rPr lang="en-US" dirty="0" smtClean="0"/>
            <a:t>B</a:t>
          </a:r>
          <a:r>
            <a:rPr lang="id-ID" dirty="0" smtClean="0"/>
            <a:t>erorientasi pada kebutuhan, minat dan kemampuan anak</a:t>
          </a:r>
          <a:endParaRPr lang="id-ID" dirty="0"/>
        </a:p>
      </dgm:t>
    </dgm:pt>
    <dgm:pt modelId="{F292106D-3888-4118-BF85-9C4C2CC08940}" type="parTrans" cxnId="{76A6AE93-DA6C-45FD-A829-00AB095FB7A1}">
      <dgm:prSet/>
      <dgm:spPr/>
      <dgm:t>
        <a:bodyPr/>
        <a:lstStyle/>
        <a:p>
          <a:endParaRPr lang="en-US"/>
        </a:p>
      </dgm:t>
    </dgm:pt>
    <dgm:pt modelId="{D46E88F3-530F-417C-AF8A-3BEC7A24429F}" type="sibTrans" cxnId="{76A6AE93-DA6C-45FD-A829-00AB095FB7A1}">
      <dgm:prSet/>
      <dgm:spPr/>
      <dgm:t>
        <a:bodyPr/>
        <a:lstStyle/>
        <a:p>
          <a:endParaRPr lang="en-US"/>
        </a:p>
      </dgm:t>
    </dgm:pt>
    <dgm:pt modelId="{6AF19E4E-968B-472E-80B1-E7FF8B218025}" type="pres">
      <dgm:prSet presAssocID="{4F414D7C-67D7-424F-8852-82C35C3CF29C}" presName="Name0" presStyleCnt="0">
        <dgm:presLayoutVars>
          <dgm:dir/>
          <dgm:animLvl val="lvl"/>
          <dgm:resizeHandles val="exact"/>
        </dgm:presLayoutVars>
      </dgm:prSet>
      <dgm:spPr/>
      <dgm:t>
        <a:bodyPr/>
        <a:lstStyle/>
        <a:p>
          <a:endParaRPr lang="id-ID"/>
        </a:p>
      </dgm:t>
    </dgm:pt>
    <dgm:pt modelId="{8575D297-8E69-43BB-AD49-C70B55F46602}" type="pres">
      <dgm:prSet presAssocID="{DFA9C176-01D7-4F70-8A91-84B4941B64C3}" presName="linNode" presStyleCnt="0"/>
      <dgm:spPr/>
    </dgm:pt>
    <dgm:pt modelId="{8397CCB9-DD6C-45D5-8189-1058FC26267A}" type="pres">
      <dgm:prSet presAssocID="{DFA9C176-01D7-4F70-8A91-84B4941B64C3}" presName="parentText" presStyleLbl="node1" presStyleIdx="0" presStyleCnt="3" custScaleX="45309" custScaleY="98494" custLinFactNeighborX="-1680" custLinFactNeighborY="2121">
        <dgm:presLayoutVars>
          <dgm:chMax val="1"/>
          <dgm:bulletEnabled val="1"/>
        </dgm:presLayoutVars>
      </dgm:prSet>
      <dgm:spPr/>
      <dgm:t>
        <a:bodyPr/>
        <a:lstStyle/>
        <a:p>
          <a:endParaRPr lang="id-ID"/>
        </a:p>
      </dgm:t>
    </dgm:pt>
    <dgm:pt modelId="{F67DA022-B097-4375-BC05-992EF30FBA4F}" type="pres">
      <dgm:prSet presAssocID="{DFA9C176-01D7-4F70-8A91-84B4941B64C3}" presName="descendantText" presStyleLbl="alignAccFollowNode1" presStyleIdx="0" presStyleCnt="3" custScaleX="127710" custScaleY="129086" custLinFactNeighborX="-608" custLinFactNeighborY="-10">
        <dgm:presLayoutVars>
          <dgm:bulletEnabled val="1"/>
        </dgm:presLayoutVars>
      </dgm:prSet>
      <dgm:spPr/>
      <dgm:t>
        <a:bodyPr/>
        <a:lstStyle/>
        <a:p>
          <a:endParaRPr lang="id-ID"/>
        </a:p>
      </dgm:t>
    </dgm:pt>
    <dgm:pt modelId="{0CEA9EF1-FDDE-4A4D-912E-3E23068F7EE0}" type="pres">
      <dgm:prSet presAssocID="{CD2E10D3-92EC-4281-86F6-EF8B60525E32}" presName="sp" presStyleCnt="0"/>
      <dgm:spPr/>
    </dgm:pt>
    <dgm:pt modelId="{F8AFFFFE-5A37-4880-BFA0-C410CD23194C}" type="pres">
      <dgm:prSet presAssocID="{E0219647-E15E-430E-BC6C-2EA1CB55C3EB}" presName="linNode" presStyleCnt="0"/>
      <dgm:spPr/>
    </dgm:pt>
    <dgm:pt modelId="{8FE166AC-E7E1-4801-88C5-BE9EDB2353A2}" type="pres">
      <dgm:prSet presAssocID="{E0219647-E15E-430E-BC6C-2EA1CB55C3EB}" presName="parentText" presStyleLbl="node1" presStyleIdx="1" presStyleCnt="3" custScaleX="44483" custLinFactNeighborX="-1676" custLinFactNeighborY="758">
        <dgm:presLayoutVars>
          <dgm:chMax val="1"/>
          <dgm:bulletEnabled val="1"/>
        </dgm:presLayoutVars>
      </dgm:prSet>
      <dgm:spPr/>
      <dgm:t>
        <a:bodyPr/>
        <a:lstStyle/>
        <a:p>
          <a:endParaRPr lang="id-ID"/>
        </a:p>
      </dgm:t>
    </dgm:pt>
    <dgm:pt modelId="{859A3DE8-E62E-485B-9343-AB8C19C04EB4}" type="pres">
      <dgm:prSet presAssocID="{E0219647-E15E-430E-BC6C-2EA1CB55C3EB}" presName="descendantText" presStyleLbl="alignAccFollowNode1" presStyleIdx="1" presStyleCnt="3" custScaleX="126614" custScaleY="121307" custLinFactNeighborX="1556">
        <dgm:presLayoutVars>
          <dgm:bulletEnabled val="1"/>
        </dgm:presLayoutVars>
      </dgm:prSet>
      <dgm:spPr/>
      <dgm:t>
        <a:bodyPr/>
        <a:lstStyle/>
        <a:p>
          <a:endParaRPr lang="id-ID"/>
        </a:p>
      </dgm:t>
    </dgm:pt>
    <dgm:pt modelId="{86BC843A-9C9B-4482-AD38-4CF85D515F1A}" type="pres">
      <dgm:prSet presAssocID="{7A8079A1-3BFC-409C-98F9-195DB33A66B1}" presName="sp" presStyleCnt="0"/>
      <dgm:spPr/>
    </dgm:pt>
    <dgm:pt modelId="{C3C58476-4AB3-4084-B804-14D776664BF9}" type="pres">
      <dgm:prSet presAssocID="{646631E4-2FE1-43A2-A307-AEB273D270FB}" presName="linNode" presStyleCnt="0"/>
      <dgm:spPr/>
    </dgm:pt>
    <dgm:pt modelId="{78641FDE-9606-4BDD-BB57-5879B214B578}" type="pres">
      <dgm:prSet presAssocID="{646631E4-2FE1-43A2-A307-AEB273D270FB}" presName="parentText" presStyleLbl="node1" presStyleIdx="2" presStyleCnt="3" custScaleX="45309" custLinFactNeighborX="-1680" custLinFactNeighborY="-1286">
        <dgm:presLayoutVars>
          <dgm:chMax val="1"/>
          <dgm:bulletEnabled val="1"/>
        </dgm:presLayoutVars>
      </dgm:prSet>
      <dgm:spPr/>
      <dgm:t>
        <a:bodyPr/>
        <a:lstStyle/>
        <a:p>
          <a:endParaRPr lang="id-ID"/>
        </a:p>
      </dgm:t>
    </dgm:pt>
    <dgm:pt modelId="{372555F7-55BF-450A-B9FC-4121C8268B38}" type="pres">
      <dgm:prSet presAssocID="{646631E4-2FE1-43A2-A307-AEB273D270FB}" presName="descendantText" presStyleLbl="alignAccFollowNode1" presStyleIdx="2" presStyleCnt="3" custScaleX="127418" custScaleY="125430" custLinFactNeighborX="820" custLinFactNeighborY="10">
        <dgm:presLayoutVars>
          <dgm:bulletEnabled val="1"/>
        </dgm:presLayoutVars>
      </dgm:prSet>
      <dgm:spPr/>
      <dgm:t>
        <a:bodyPr/>
        <a:lstStyle/>
        <a:p>
          <a:endParaRPr lang="id-ID"/>
        </a:p>
      </dgm:t>
    </dgm:pt>
  </dgm:ptLst>
  <dgm:cxnLst>
    <dgm:cxn modelId="{CB2BCDB9-3927-481B-962B-21AF16DDD099}" type="presOf" srcId="{767F1E28-FA39-499F-8C2D-4970B902FAAD}" destId="{859A3DE8-E62E-485B-9343-AB8C19C04EB4}" srcOrd="0" destOrd="2" presId="urn:microsoft.com/office/officeart/2005/8/layout/vList5"/>
    <dgm:cxn modelId="{CA369494-3EF9-4470-BCEF-235C43F637B1}" type="presOf" srcId="{BA18D91D-0FFD-45FF-A07D-F924F699398C}" destId="{372555F7-55BF-450A-B9FC-4121C8268B38}" srcOrd="0" destOrd="3" presId="urn:microsoft.com/office/officeart/2005/8/layout/vList5"/>
    <dgm:cxn modelId="{4BC30F6D-0C97-446A-8366-C107883F1C45}" type="presOf" srcId="{C615C822-140A-4BE8-AE11-B461770868B8}" destId="{859A3DE8-E62E-485B-9343-AB8C19C04EB4}" srcOrd="0" destOrd="0" presId="urn:microsoft.com/office/officeart/2005/8/layout/vList5"/>
    <dgm:cxn modelId="{2D504B40-3485-4C4D-AE33-C39799707B7B}" srcId="{DFA9C176-01D7-4F70-8A91-84B4941B64C3}" destId="{74457F78-8286-4070-845D-EB5A68AA6CDB}" srcOrd="0" destOrd="0" parTransId="{A76F5C5F-CA1B-4FB1-B19B-AC01DF9EEEBB}" sibTransId="{1B4B96DC-0199-41DB-B15A-AF1D4E9E923A}"/>
    <dgm:cxn modelId="{2DE74B3F-03F4-4459-BBE2-8D8C6E64B154}" srcId="{4F414D7C-67D7-424F-8852-82C35C3CF29C}" destId="{646631E4-2FE1-43A2-A307-AEB273D270FB}" srcOrd="2" destOrd="0" parTransId="{DDAD4B97-A4EA-42AE-9108-7817C9AF7C31}" sibTransId="{DBC80C95-C5AD-4416-B9A9-4EC91C33C7FE}"/>
    <dgm:cxn modelId="{BD374337-D095-451D-8963-2BDCF100B41F}" type="presOf" srcId="{FA1A9874-D0D0-4A08-918B-0FE66F119DCD}" destId="{859A3DE8-E62E-485B-9343-AB8C19C04EB4}" srcOrd="0" destOrd="1" presId="urn:microsoft.com/office/officeart/2005/8/layout/vList5"/>
    <dgm:cxn modelId="{40659BD1-A691-4D60-A5A7-48D6554C59D3}" srcId="{646631E4-2FE1-43A2-A307-AEB273D270FB}" destId="{CAAF08DA-3D23-4E6C-8416-9134D16DD6ED}" srcOrd="4" destOrd="0" parTransId="{CE30A218-1BAC-4401-9D5B-76605FCFB9E5}" sibTransId="{459B1CD8-7E61-42FE-8216-FFE401A5B9E9}"/>
    <dgm:cxn modelId="{D1F787E5-C347-484F-B070-9E25C273997A}" type="presOf" srcId="{74457F78-8286-4070-845D-EB5A68AA6CDB}" destId="{F67DA022-B097-4375-BC05-992EF30FBA4F}" srcOrd="0" destOrd="0" presId="urn:microsoft.com/office/officeart/2005/8/layout/vList5"/>
    <dgm:cxn modelId="{9C13EC3D-96D1-44D6-B51C-E2EF93332751}" srcId="{E0219647-E15E-430E-BC6C-2EA1CB55C3EB}" destId="{FA1A9874-D0D0-4A08-918B-0FE66F119DCD}" srcOrd="1" destOrd="0" parTransId="{9C84976B-5B4D-47A0-A37E-21FC8BDB9616}" sibTransId="{454B62A9-41BA-419A-B062-15465397FC20}"/>
    <dgm:cxn modelId="{0C39E017-AD35-4651-86A4-26BB58888E76}" srcId="{646631E4-2FE1-43A2-A307-AEB273D270FB}" destId="{1B9E840B-D001-408E-8DE2-56CA417F4618}" srcOrd="0" destOrd="0" parTransId="{C1E8AE2C-5104-4EA2-8E1E-A7A9F198BAC9}" sibTransId="{11B7D8B0-CAC9-4AD1-B087-56C1F33E1C3F}"/>
    <dgm:cxn modelId="{16868251-AD3B-4F53-92F5-E1C82EB0150E}" type="presOf" srcId="{E0219647-E15E-430E-BC6C-2EA1CB55C3EB}" destId="{8FE166AC-E7E1-4801-88C5-BE9EDB2353A2}" srcOrd="0" destOrd="0" presId="urn:microsoft.com/office/officeart/2005/8/layout/vList5"/>
    <dgm:cxn modelId="{FB9825EC-93FB-4035-BB7E-EDFCB057D2CE}" type="presOf" srcId="{1B9E840B-D001-408E-8DE2-56CA417F4618}" destId="{372555F7-55BF-450A-B9FC-4121C8268B38}" srcOrd="0" destOrd="0" presId="urn:microsoft.com/office/officeart/2005/8/layout/vList5"/>
    <dgm:cxn modelId="{F983FF90-9458-4103-8605-EED7317EBDB0}" srcId="{E0219647-E15E-430E-BC6C-2EA1CB55C3EB}" destId="{767F1E28-FA39-499F-8C2D-4970B902FAAD}" srcOrd="2" destOrd="0" parTransId="{3FF716D3-87F8-481A-8DC2-1F69F4946740}" sibTransId="{17D51190-FB77-4858-83A8-BD7F53FAB406}"/>
    <dgm:cxn modelId="{FB5B76B1-D1E6-4E6B-870C-BE55DB24BECC}" type="presOf" srcId="{F58FE1F7-5DCA-4C7A-91CB-B16335E8D8C4}" destId="{F67DA022-B097-4375-BC05-992EF30FBA4F}" srcOrd="0" destOrd="1" presId="urn:microsoft.com/office/officeart/2005/8/layout/vList5"/>
    <dgm:cxn modelId="{894DDDB1-D64D-4C6F-B805-B6DA240DC735}" srcId="{E0219647-E15E-430E-BC6C-2EA1CB55C3EB}" destId="{C615C822-140A-4BE8-AE11-B461770868B8}" srcOrd="0" destOrd="0" parTransId="{9DA0BFCB-7450-4B36-B5ED-8FAACFB5471A}" sibTransId="{35736B39-2BBD-4A3F-95DA-ED2FA4442F0D}"/>
    <dgm:cxn modelId="{B457124E-9BD1-4C85-9BCC-077EADAA589B}" srcId="{DFA9C176-01D7-4F70-8A91-84B4941B64C3}" destId="{1DD019F6-8A3A-4C30-8889-A2D802513DF6}" srcOrd="2" destOrd="0" parTransId="{34D67A2C-9176-4A0E-9A21-97C436E2685D}" sibTransId="{A2419593-5285-446C-89CE-313B8E066C60}"/>
    <dgm:cxn modelId="{E75E490B-C3E7-4151-B0B1-27AB28B8FB73}" srcId="{4F414D7C-67D7-424F-8852-82C35C3CF29C}" destId="{DFA9C176-01D7-4F70-8A91-84B4941B64C3}" srcOrd="0" destOrd="0" parTransId="{F90B555E-E161-4EB9-AF51-0E4EECDB6695}" sibTransId="{CD2E10D3-92EC-4281-86F6-EF8B60525E32}"/>
    <dgm:cxn modelId="{0C068AA2-2831-4959-ADD2-40CABCEA210E}" type="presOf" srcId="{646631E4-2FE1-43A2-A307-AEB273D270FB}" destId="{78641FDE-9606-4BDD-BB57-5879B214B578}" srcOrd="0" destOrd="0" presId="urn:microsoft.com/office/officeart/2005/8/layout/vList5"/>
    <dgm:cxn modelId="{F4CBA4FB-0762-4D46-8626-CA5FB6DE18FB}" type="presOf" srcId="{E2D2454B-EB04-4B5C-90CB-A166151F7091}" destId="{372555F7-55BF-450A-B9FC-4121C8268B38}" srcOrd="0" destOrd="1" presId="urn:microsoft.com/office/officeart/2005/8/layout/vList5"/>
    <dgm:cxn modelId="{25C4A2FD-8056-495D-827A-B1829389325C}" type="presOf" srcId="{4F414D7C-67D7-424F-8852-82C35C3CF29C}" destId="{6AF19E4E-968B-472E-80B1-E7FF8B218025}" srcOrd="0" destOrd="0" presId="urn:microsoft.com/office/officeart/2005/8/layout/vList5"/>
    <dgm:cxn modelId="{5BA66EE4-F5AE-4CDB-9312-FA56BB989872}" type="presOf" srcId="{CAAF08DA-3D23-4E6C-8416-9134D16DD6ED}" destId="{372555F7-55BF-450A-B9FC-4121C8268B38}" srcOrd="0" destOrd="4" presId="urn:microsoft.com/office/officeart/2005/8/layout/vList5"/>
    <dgm:cxn modelId="{306FE2D1-C23F-4FC8-AC41-B7222760643F}" type="presOf" srcId="{1DD019F6-8A3A-4C30-8889-A2D802513DF6}" destId="{F67DA022-B097-4375-BC05-992EF30FBA4F}" srcOrd="0" destOrd="2" presId="urn:microsoft.com/office/officeart/2005/8/layout/vList5"/>
    <dgm:cxn modelId="{FBB8A705-76DD-4445-B8D6-F2B6DB0E6A4A}" srcId="{646631E4-2FE1-43A2-A307-AEB273D270FB}" destId="{BA18D91D-0FFD-45FF-A07D-F924F699398C}" srcOrd="3" destOrd="0" parTransId="{217C121C-C506-4844-B8C7-16AB766DAEE6}" sibTransId="{2270086A-3695-4908-A826-19162A7075EC}"/>
    <dgm:cxn modelId="{76A6AE93-DA6C-45FD-A829-00AB095FB7A1}" srcId="{646631E4-2FE1-43A2-A307-AEB273D270FB}" destId="{E2D2454B-EB04-4B5C-90CB-A166151F7091}" srcOrd="1" destOrd="0" parTransId="{F292106D-3888-4118-BF85-9C4C2CC08940}" sibTransId="{D46E88F3-530F-417C-AF8A-3BEC7A24429F}"/>
    <dgm:cxn modelId="{109E3543-23EE-4978-AA1C-F437DACD7597}" type="presOf" srcId="{68240C1A-35D0-459A-853E-523BA33707F7}" destId="{372555F7-55BF-450A-B9FC-4121C8268B38}" srcOrd="0" destOrd="2" presId="urn:microsoft.com/office/officeart/2005/8/layout/vList5"/>
    <dgm:cxn modelId="{AABD0CBE-955E-4D5D-B54E-4C356822A458}" type="presOf" srcId="{46DFC595-80F5-491A-932A-CB07599066AF}" destId="{F67DA022-B097-4375-BC05-992EF30FBA4F}" srcOrd="0" destOrd="3" presId="urn:microsoft.com/office/officeart/2005/8/layout/vList5"/>
    <dgm:cxn modelId="{2B979C85-FCD0-452A-A82B-A2CD80AAD99C}" srcId="{4F414D7C-67D7-424F-8852-82C35C3CF29C}" destId="{E0219647-E15E-430E-BC6C-2EA1CB55C3EB}" srcOrd="1" destOrd="0" parTransId="{59FF6B10-7EE8-4F87-B915-0AADE6F7702C}" sibTransId="{7A8079A1-3BFC-409C-98F9-195DB33A66B1}"/>
    <dgm:cxn modelId="{5A906885-D972-48CB-A6E0-26CB858E643F}" srcId="{646631E4-2FE1-43A2-A307-AEB273D270FB}" destId="{68240C1A-35D0-459A-853E-523BA33707F7}" srcOrd="2" destOrd="0" parTransId="{4814DDEF-B116-407E-AD7F-6E868F464292}" sibTransId="{0B904FEB-2AB8-4D9D-8ED0-6F8A1B7B2423}"/>
    <dgm:cxn modelId="{CF1A88BB-71A9-4CA0-81FF-77D4E19D8B1C}" srcId="{DFA9C176-01D7-4F70-8A91-84B4941B64C3}" destId="{46DFC595-80F5-491A-932A-CB07599066AF}" srcOrd="3" destOrd="0" parTransId="{3BE030C0-5856-470D-8DFB-3E414AAB3EA2}" sibTransId="{DD441F1D-4DB5-44AC-B48D-ABE57C9A37B0}"/>
    <dgm:cxn modelId="{B6D2B197-0783-4596-AD32-9D01C2DEABC0}" type="presOf" srcId="{DFA9C176-01D7-4F70-8A91-84B4941B64C3}" destId="{8397CCB9-DD6C-45D5-8189-1058FC26267A}" srcOrd="0" destOrd="0" presId="urn:microsoft.com/office/officeart/2005/8/layout/vList5"/>
    <dgm:cxn modelId="{D82E47B4-7245-4412-B67E-4A6EA3F55EC3}" srcId="{DFA9C176-01D7-4F70-8A91-84B4941B64C3}" destId="{F58FE1F7-5DCA-4C7A-91CB-B16335E8D8C4}" srcOrd="1" destOrd="0" parTransId="{1EA0374D-AD1C-46D4-AA17-9403D9E32B42}" sibTransId="{38243A14-2E2C-4442-93C3-61FDD11A49C1}"/>
    <dgm:cxn modelId="{B38AB86A-7DAD-40CB-8C04-FF7BDBC7B95B}" type="presParOf" srcId="{6AF19E4E-968B-472E-80B1-E7FF8B218025}" destId="{8575D297-8E69-43BB-AD49-C70B55F46602}" srcOrd="0" destOrd="0" presId="urn:microsoft.com/office/officeart/2005/8/layout/vList5"/>
    <dgm:cxn modelId="{ED7B6007-9FCB-4C52-B9BA-4B16DD167C02}" type="presParOf" srcId="{8575D297-8E69-43BB-AD49-C70B55F46602}" destId="{8397CCB9-DD6C-45D5-8189-1058FC26267A}" srcOrd="0" destOrd="0" presId="urn:microsoft.com/office/officeart/2005/8/layout/vList5"/>
    <dgm:cxn modelId="{0DA71C0C-5CDE-4B5B-A981-E54922902140}" type="presParOf" srcId="{8575D297-8E69-43BB-AD49-C70B55F46602}" destId="{F67DA022-B097-4375-BC05-992EF30FBA4F}" srcOrd="1" destOrd="0" presId="urn:microsoft.com/office/officeart/2005/8/layout/vList5"/>
    <dgm:cxn modelId="{C0F59038-1D9B-4520-A384-B2844E75E2C1}" type="presParOf" srcId="{6AF19E4E-968B-472E-80B1-E7FF8B218025}" destId="{0CEA9EF1-FDDE-4A4D-912E-3E23068F7EE0}" srcOrd="1" destOrd="0" presId="urn:microsoft.com/office/officeart/2005/8/layout/vList5"/>
    <dgm:cxn modelId="{BBB48389-15FB-4B2B-9531-173F228E7BD9}" type="presParOf" srcId="{6AF19E4E-968B-472E-80B1-E7FF8B218025}" destId="{F8AFFFFE-5A37-4880-BFA0-C410CD23194C}" srcOrd="2" destOrd="0" presId="urn:microsoft.com/office/officeart/2005/8/layout/vList5"/>
    <dgm:cxn modelId="{D01AA458-9146-4EA4-9DB1-CBA730F1A586}" type="presParOf" srcId="{F8AFFFFE-5A37-4880-BFA0-C410CD23194C}" destId="{8FE166AC-E7E1-4801-88C5-BE9EDB2353A2}" srcOrd="0" destOrd="0" presId="urn:microsoft.com/office/officeart/2005/8/layout/vList5"/>
    <dgm:cxn modelId="{F574CA64-7A38-4B28-BD03-3FF874AC9F83}" type="presParOf" srcId="{F8AFFFFE-5A37-4880-BFA0-C410CD23194C}" destId="{859A3DE8-E62E-485B-9343-AB8C19C04EB4}" srcOrd="1" destOrd="0" presId="urn:microsoft.com/office/officeart/2005/8/layout/vList5"/>
    <dgm:cxn modelId="{F3284A11-C767-4C7B-8275-F086FE2B2001}" type="presParOf" srcId="{6AF19E4E-968B-472E-80B1-E7FF8B218025}" destId="{86BC843A-9C9B-4482-AD38-4CF85D515F1A}" srcOrd="3" destOrd="0" presId="urn:microsoft.com/office/officeart/2005/8/layout/vList5"/>
    <dgm:cxn modelId="{696EAAEE-4B44-4A23-8A1C-FB547F3864D3}" type="presParOf" srcId="{6AF19E4E-968B-472E-80B1-E7FF8B218025}" destId="{C3C58476-4AB3-4084-B804-14D776664BF9}" srcOrd="4" destOrd="0" presId="urn:microsoft.com/office/officeart/2005/8/layout/vList5"/>
    <dgm:cxn modelId="{A38937B6-4C4C-4378-82C3-F4C9E9741D1C}" type="presParOf" srcId="{C3C58476-4AB3-4084-B804-14D776664BF9}" destId="{78641FDE-9606-4BDD-BB57-5879B214B578}" srcOrd="0" destOrd="0" presId="urn:microsoft.com/office/officeart/2005/8/layout/vList5"/>
    <dgm:cxn modelId="{828E08CC-8DF3-48CE-B826-C6FE03B995E0}" type="presParOf" srcId="{C3C58476-4AB3-4084-B804-14D776664BF9}" destId="{372555F7-55BF-450A-B9FC-4121C8268B38}" srcOrd="1" destOrd="0" presId="urn:microsoft.com/office/officeart/2005/8/layout/vList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67DA022-B097-4375-BC05-992EF30FBA4F}">
      <dsp:nvSpPr>
        <dsp:cNvPr id="0" name=""/>
        <dsp:cNvSpPr/>
      </dsp:nvSpPr>
      <dsp:spPr>
        <a:xfrm rot="5400000">
          <a:off x="4107208" y="-2650635"/>
          <a:ext cx="1633495" cy="6934776"/>
        </a:xfrm>
        <a:prstGeom prst="round2SameRect">
          <a:avLst/>
        </a:prstGeom>
        <a:solidFill>
          <a:schemeClr val="accent2">
            <a:alpha val="90000"/>
            <a:tint val="40000"/>
            <a:hueOff val="0"/>
            <a:satOff val="0"/>
            <a:lumOff val="0"/>
            <a:alphaOff val="0"/>
          </a:schemeClr>
        </a:solidFill>
        <a:ln w="12700" cap="flat" cmpd="sng" algn="ctr">
          <a:solidFill>
            <a:schemeClr val="accent2">
              <a:alpha val="90000"/>
              <a:tint val="40000"/>
              <a:hueOff val="0"/>
              <a:satOff val="0"/>
              <a:lumOff val="0"/>
              <a:alphaOff val="0"/>
            </a:schemeClr>
          </a:solidFill>
          <a:prstDash val="solid"/>
        </a:ln>
        <a:effectLst>
          <a:outerShdw blurRad="38100" dist="25400" dir="2700000" algn="br" rotWithShape="0">
            <a:srgbClr val="000000">
              <a:alpha val="60000"/>
            </a:srgbClr>
          </a:outerShdw>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64770" tIns="32385" rIns="64770" bIns="32385" numCol="1" spcCol="1270" anchor="ctr" anchorCtr="0">
          <a:noAutofit/>
        </a:bodyPr>
        <a:lstStyle/>
        <a:p>
          <a:pPr marL="171450" lvl="1" indent="-171450" algn="l" defTabSz="755650">
            <a:lnSpc>
              <a:spcPct val="90000"/>
            </a:lnSpc>
            <a:spcBef>
              <a:spcPct val="0"/>
            </a:spcBef>
            <a:spcAft>
              <a:spcPct val="15000"/>
            </a:spcAft>
            <a:buChar char="••"/>
          </a:pPr>
          <a:r>
            <a:rPr lang="id-ID" sz="1700" kern="1200" dirty="0" smtClean="0"/>
            <a:t>Pembinaan kpd ortu/kelg mll penyuluhan, bimbingan, konsultasi yg dilakukan oleh PLKB dan kader</a:t>
          </a:r>
          <a:endParaRPr lang="id-ID" sz="1700" kern="1200" dirty="0"/>
        </a:p>
        <a:p>
          <a:pPr marL="171450" lvl="1" indent="-171450" algn="l" defTabSz="755650">
            <a:lnSpc>
              <a:spcPct val="90000"/>
            </a:lnSpc>
            <a:spcBef>
              <a:spcPct val="0"/>
            </a:spcBef>
            <a:spcAft>
              <a:spcPct val="15000"/>
            </a:spcAft>
            <a:buChar char="••"/>
          </a:pPr>
          <a:r>
            <a:rPr lang="id-ID" sz="1700" kern="1200" dirty="0" smtClean="0"/>
            <a:t>Sasaran </a:t>
          </a:r>
          <a:r>
            <a:rPr lang="id-ID" sz="1700" kern="1200" dirty="0" smtClean="0">
              <a:sym typeface="Wingdings" pitchFamily="2" charset="2"/>
            </a:rPr>
            <a:t> Keluarga yg mempunyai anak 0-6 tahun</a:t>
          </a:r>
          <a:endParaRPr lang="id-ID" sz="1700" kern="1200" dirty="0"/>
        </a:p>
        <a:p>
          <a:pPr marL="171450" lvl="1" indent="-171450" algn="l" defTabSz="755650">
            <a:lnSpc>
              <a:spcPct val="90000"/>
            </a:lnSpc>
            <a:spcBef>
              <a:spcPct val="0"/>
            </a:spcBef>
            <a:spcAft>
              <a:spcPct val="15000"/>
            </a:spcAft>
            <a:buChar char="••"/>
          </a:pPr>
          <a:r>
            <a:rPr lang="id-ID" sz="1700" kern="1200" dirty="0" smtClean="0"/>
            <a:t>Menstimulasi aspek perkembangan anak  mll media interaksi</a:t>
          </a:r>
          <a:endParaRPr lang="id-ID" sz="1700" kern="1200" dirty="0"/>
        </a:p>
        <a:p>
          <a:pPr marL="171450" lvl="1" indent="-171450" algn="l" defTabSz="755650">
            <a:lnSpc>
              <a:spcPct val="90000"/>
            </a:lnSpc>
            <a:spcBef>
              <a:spcPct val="0"/>
            </a:spcBef>
            <a:spcAft>
              <a:spcPct val="15000"/>
            </a:spcAft>
            <a:buChar char="••"/>
          </a:pPr>
          <a:r>
            <a:rPr lang="id-ID" sz="1700" kern="1200" dirty="0" smtClean="0"/>
            <a:t>Menggunakan KKA sbg alat pantau perkembangan anak</a:t>
          </a:r>
          <a:endParaRPr lang="id-ID" sz="1700" kern="1200" dirty="0"/>
        </a:p>
      </dsp:txBody>
      <dsp:txXfrm rot="-5400000">
        <a:off x="1456568" y="79746"/>
        <a:ext cx="6855035" cy="1474013"/>
      </dsp:txXfrm>
    </dsp:sp>
    <dsp:sp modelId="{8397CCB9-DD6C-45D5-8189-1058FC26267A}">
      <dsp:nvSpPr>
        <dsp:cNvPr id="0" name=""/>
        <dsp:cNvSpPr/>
      </dsp:nvSpPr>
      <dsp:spPr>
        <a:xfrm>
          <a:off x="0" y="71444"/>
          <a:ext cx="1383931" cy="1557968"/>
        </a:xfrm>
        <a:prstGeom prst="roundRect">
          <a:avLst/>
        </a:prstGeom>
        <a:solidFill>
          <a:schemeClr val="accent5">
            <a:lumMod val="75000"/>
          </a:schemeClr>
        </a:solidFill>
        <a:ln>
          <a:noFill/>
        </a:ln>
        <a:effectLst>
          <a:outerShdw blurRad="38100" dist="25400" dir="2700000" algn="br" rotWithShape="0">
            <a:srgbClr val="000000">
              <a:alpha val="60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80010" tIns="40005" rIns="80010" bIns="40005" numCol="1" spcCol="1270" anchor="ctr" anchorCtr="0">
          <a:noAutofit/>
        </a:bodyPr>
        <a:lstStyle/>
        <a:p>
          <a:pPr lvl="0" algn="ctr" defTabSz="933450">
            <a:lnSpc>
              <a:spcPct val="90000"/>
            </a:lnSpc>
            <a:spcBef>
              <a:spcPct val="0"/>
            </a:spcBef>
            <a:spcAft>
              <a:spcPct val="35000"/>
            </a:spcAft>
          </a:pPr>
          <a:r>
            <a:rPr lang="id-ID" sz="2100" kern="1200" dirty="0" smtClean="0"/>
            <a:t>BKB</a:t>
          </a:r>
          <a:endParaRPr lang="id-ID" sz="2100" kern="1200" dirty="0"/>
        </a:p>
      </dsp:txBody>
      <dsp:txXfrm>
        <a:off x="67558" y="139002"/>
        <a:ext cx="1248815" cy="1422852"/>
      </dsp:txXfrm>
    </dsp:sp>
    <dsp:sp modelId="{859A3DE8-E62E-485B-9343-AB8C19C04EB4}">
      <dsp:nvSpPr>
        <dsp:cNvPr id="0" name=""/>
        <dsp:cNvSpPr/>
      </dsp:nvSpPr>
      <dsp:spPr>
        <a:xfrm rot="5400000">
          <a:off x="4177012" y="-940744"/>
          <a:ext cx="1535057" cy="6888710"/>
        </a:xfrm>
        <a:prstGeom prst="round2SameRect">
          <a:avLst/>
        </a:prstGeom>
        <a:solidFill>
          <a:schemeClr val="accent2">
            <a:alpha val="90000"/>
            <a:tint val="40000"/>
            <a:hueOff val="0"/>
            <a:satOff val="0"/>
            <a:lumOff val="0"/>
            <a:alphaOff val="0"/>
          </a:schemeClr>
        </a:solidFill>
        <a:ln w="12700" cap="flat" cmpd="sng" algn="ctr">
          <a:solidFill>
            <a:schemeClr val="accent2">
              <a:alpha val="90000"/>
              <a:tint val="40000"/>
              <a:hueOff val="0"/>
              <a:satOff val="0"/>
              <a:lumOff val="0"/>
              <a:alphaOff val="0"/>
            </a:schemeClr>
          </a:solidFill>
          <a:prstDash val="solid"/>
        </a:ln>
        <a:effectLst>
          <a:outerShdw blurRad="38100" dist="25400" dir="2700000" algn="br" rotWithShape="0">
            <a:srgbClr val="000000">
              <a:alpha val="60000"/>
            </a:srgbClr>
          </a:outerShdw>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64770" tIns="32385" rIns="64770" bIns="32385" numCol="1" spcCol="1270" anchor="ctr" anchorCtr="0">
          <a:noAutofit/>
        </a:bodyPr>
        <a:lstStyle/>
        <a:p>
          <a:pPr marL="171450" lvl="1" indent="-171450" algn="l" defTabSz="755650">
            <a:lnSpc>
              <a:spcPct val="90000"/>
            </a:lnSpc>
            <a:spcBef>
              <a:spcPct val="0"/>
            </a:spcBef>
            <a:spcAft>
              <a:spcPct val="15000"/>
            </a:spcAft>
            <a:buChar char="••"/>
          </a:pPr>
          <a:r>
            <a:rPr lang="id-ID" sz="1700" kern="1200" dirty="0" smtClean="0"/>
            <a:t>Sasaran : bayi, balita, ibu hamil dan Pasangan Usia Subur (PUS).</a:t>
          </a:r>
          <a:endParaRPr lang="id-ID" sz="1700" kern="1200" dirty="0"/>
        </a:p>
        <a:p>
          <a:pPr marL="171450" lvl="1" indent="-171450" algn="l" defTabSz="755650">
            <a:lnSpc>
              <a:spcPct val="90000"/>
            </a:lnSpc>
            <a:spcBef>
              <a:spcPct val="0"/>
            </a:spcBef>
            <a:spcAft>
              <a:spcPct val="15000"/>
            </a:spcAft>
            <a:buChar char="••"/>
          </a:pPr>
          <a:r>
            <a:rPr lang="id-ID" sz="1700" kern="1200" dirty="0" smtClean="0"/>
            <a:t>Pelayanan  dan penyuluhan kesehatan dan gizi</a:t>
          </a:r>
          <a:endParaRPr lang="id-ID" sz="1700" kern="1200" dirty="0"/>
        </a:p>
        <a:p>
          <a:pPr marL="171450" lvl="1" indent="-171450" algn="l" defTabSz="755650">
            <a:lnSpc>
              <a:spcPct val="90000"/>
            </a:lnSpc>
            <a:spcBef>
              <a:spcPct val="0"/>
            </a:spcBef>
            <a:spcAft>
              <a:spcPct val="15000"/>
            </a:spcAft>
            <a:buChar char="••"/>
          </a:pPr>
          <a:r>
            <a:rPr lang="id-ID" sz="1700" kern="1200" dirty="0" smtClean="0"/>
            <a:t>Pemantauan pertumbuhan balita menggunakan KMS/buku KIA</a:t>
          </a:r>
          <a:endParaRPr lang="id-ID" sz="1700" kern="1200" dirty="0"/>
        </a:p>
      </dsp:txBody>
      <dsp:txXfrm rot="-5400000">
        <a:off x="1500186" y="1811017"/>
        <a:ext cx="6813775" cy="1385187"/>
      </dsp:txXfrm>
    </dsp:sp>
    <dsp:sp modelId="{8FE166AC-E7E1-4801-88C5-BE9EDB2353A2}">
      <dsp:nvSpPr>
        <dsp:cNvPr id="0" name=""/>
        <dsp:cNvSpPr/>
      </dsp:nvSpPr>
      <dsp:spPr>
        <a:xfrm>
          <a:off x="20" y="1724706"/>
          <a:ext cx="1361359" cy="1581789"/>
        </a:xfrm>
        <a:prstGeom prst="roundRect">
          <a:avLst/>
        </a:prstGeom>
        <a:solidFill>
          <a:schemeClr val="accent5">
            <a:lumMod val="75000"/>
          </a:schemeClr>
        </a:solidFill>
        <a:ln>
          <a:noFill/>
        </a:ln>
        <a:effectLst>
          <a:outerShdw blurRad="38100" dist="25400" dir="2700000" algn="br" rotWithShape="0">
            <a:srgbClr val="000000">
              <a:alpha val="60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80010" tIns="40005" rIns="80010" bIns="40005" numCol="1" spcCol="1270" anchor="ctr" anchorCtr="0">
          <a:noAutofit/>
        </a:bodyPr>
        <a:lstStyle/>
        <a:p>
          <a:pPr lvl="0" algn="ctr" defTabSz="933450">
            <a:lnSpc>
              <a:spcPct val="90000"/>
            </a:lnSpc>
            <a:spcBef>
              <a:spcPct val="0"/>
            </a:spcBef>
            <a:spcAft>
              <a:spcPct val="35000"/>
            </a:spcAft>
          </a:pPr>
          <a:r>
            <a:rPr lang="id-ID" sz="2100" kern="1200" dirty="0" smtClean="0"/>
            <a:t>Posyandu</a:t>
          </a:r>
          <a:endParaRPr lang="id-ID" sz="2100" kern="1200" dirty="0"/>
        </a:p>
      </dsp:txBody>
      <dsp:txXfrm>
        <a:off x="66476" y="1791162"/>
        <a:ext cx="1228447" cy="1448877"/>
      </dsp:txXfrm>
    </dsp:sp>
    <dsp:sp modelId="{372555F7-55BF-450A-B9FC-4121C8268B38}">
      <dsp:nvSpPr>
        <dsp:cNvPr id="0" name=""/>
        <dsp:cNvSpPr/>
      </dsp:nvSpPr>
      <dsp:spPr>
        <a:xfrm rot="5400000">
          <a:off x="4166029" y="707877"/>
          <a:ext cx="1587231" cy="6918920"/>
        </a:xfrm>
        <a:prstGeom prst="round2SameRect">
          <a:avLst/>
        </a:prstGeom>
        <a:solidFill>
          <a:schemeClr val="accent2">
            <a:alpha val="90000"/>
            <a:tint val="40000"/>
            <a:hueOff val="0"/>
            <a:satOff val="0"/>
            <a:lumOff val="0"/>
            <a:alphaOff val="0"/>
          </a:schemeClr>
        </a:solidFill>
        <a:ln w="12700" cap="flat" cmpd="sng" algn="ctr">
          <a:solidFill>
            <a:schemeClr val="accent2">
              <a:alpha val="90000"/>
              <a:tint val="40000"/>
              <a:hueOff val="0"/>
              <a:satOff val="0"/>
              <a:lumOff val="0"/>
              <a:alphaOff val="0"/>
            </a:schemeClr>
          </a:solidFill>
          <a:prstDash val="solid"/>
        </a:ln>
        <a:effectLst>
          <a:outerShdw blurRad="38100" dist="25400" dir="2700000" algn="br" rotWithShape="0">
            <a:srgbClr val="000000">
              <a:alpha val="60000"/>
            </a:srgbClr>
          </a:outerShdw>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64770" tIns="32385" rIns="64770" bIns="32385" numCol="1" spcCol="1270" anchor="ctr" anchorCtr="0">
          <a:noAutofit/>
        </a:bodyPr>
        <a:lstStyle/>
        <a:p>
          <a:pPr marL="171450" lvl="1" indent="-171450" algn="l" defTabSz="755650">
            <a:lnSpc>
              <a:spcPct val="90000"/>
            </a:lnSpc>
            <a:spcBef>
              <a:spcPct val="0"/>
            </a:spcBef>
            <a:spcAft>
              <a:spcPct val="15000"/>
            </a:spcAft>
            <a:buChar char="••"/>
          </a:pPr>
          <a:r>
            <a:rPr lang="id-ID" sz="1700" kern="1200" dirty="0" smtClean="0"/>
            <a:t>Sasaran : anak usia 3-6 tahun</a:t>
          </a:r>
          <a:endParaRPr lang="id-ID" sz="1700" kern="1200" dirty="0"/>
        </a:p>
        <a:p>
          <a:pPr marL="171450" lvl="1" indent="-171450" algn="l" defTabSz="755650">
            <a:lnSpc>
              <a:spcPct val="90000"/>
            </a:lnSpc>
            <a:spcBef>
              <a:spcPct val="0"/>
            </a:spcBef>
            <a:spcAft>
              <a:spcPct val="15000"/>
            </a:spcAft>
            <a:buChar char="••"/>
          </a:pPr>
          <a:r>
            <a:rPr lang="en-US" sz="1700" kern="1200" dirty="0" smtClean="0"/>
            <a:t>B</a:t>
          </a:r>
          <a:r>
            <a:rPr lang="id-ID" sz="1700" kern="1200" dirty="0" smtClean="0"/>
            <a:t>erorientasi pada kebutuhan, minat dan kemampuan anak</a:t>
          </a:r>
          <a:endParaRPr lang="id-ID" sz="1700" kern="1200" dirty="0"/>
        </a:p>
        <a:p>
          <a:pPr marL="171450" lvl="1" indent="-171450" algn="l" defTabSz="755650">
            <a:lnSpc>
              <a:spcPct val="90000"/>
            </a:lnSpc>
            <a:spcBef>
              <a:spcPct val="0"/>
            </a:spcBef>
            <a:spcAft>
              <a:spcPct val="15000"/>
            </a:spcAft>
            <a:buChar char="••"/>
          </a:pPr>
          <a:r>
            <a:rPr lang="id-ID" sz="1700" kern="1200" dirty="0" smtClean="0"/>
            <a:t>Belajar m</a:t>
          </a:r>
          <a:r>
            <a:rPr lang="en-US" sz="1700" kern="1200" dirty="0" err="1" smtClean="0"/>
            <a:t>elalui</a:t>
          </a:r>
          <a:r>
            <a:rPr lang="en-US" sz="1700" kern="1200" dirty="0" smtClean="0"/>
            <a:t> </a:t>
          </a:r>
          <a:r>
            <a:rPr lang="id-ID" sz="1700" kern="1200" dirty="0" smtClean="0"/>
            <a:t> bermain</a:t>
          </a:r>
          <a:endParaRPr lang="id-ID" sz="1700" kern="1200" dirty="0"/>
        </a:p>
        <a:p>
          <a:pPr marL="171450" lvl="1" indent="-171450" algn="l" defTabSz="755650">
            <a:lnSpc>
              <a:spcPct val="90000"/>
            </a:lnSpc>
            <a:spcBef>
              <a:spcPct val="0"/>
            </a:spcBef>
            <a:spcAft>
              <a:spcPct val="15000"/>
            </a:spcAft>
            <a:buChar char="••"/>
          </a:pPr>
          <a:r>
            <a:rPr lang="id-ID" sz="1700" kern="1200" dirty="0" smtClean="0"/>
            <a:t>Dilaksanakan secara bertahap mengacu prinsip perkembangan anak</a:t>
          </a:r>
          <a:endParaRPr lang="id-ID" sz="1700" kern="1200" dirty="0"/>
        </a:p>
        <a:p>
          <a:pPr marL="171450" lvl="1" indent="-171450" algn="l" defTabSz="755650">
            <a:lnSpc>
              <a:spcPct val="90000"/>
            </a:lnSpc>
            <a:spcBef>
              <a:spcPct val="0"/>
            </a:spcBef>
            <a:spcAft>
              <a:spcPct val="15000"/>
            </a:spcAft>
            <a:buChar char="••"/>
          </a:pPr>
          <a:r>
            <a:rPr lang="id-ID" sz="1700" kern="1200" dirty="0" smtClean="0"/>
            <a:t>Menyediakan lingkungan yang mendukung proses belajar</a:t>
          </a:r>
          <a:endParaRPr lang="id-ID" sz="1700" kern="1200" dirty="0"/>
        </a:p>
      </dsp:txBody>
      <dsp:txXfrm rot="-5400000">
        <a:off x="1500185" y="3451203"/>
        <a:ext cx="6841438" cy="1432267"/>
      </dsp:txXfrm>
    </dsp:sp>
    <dsp:sp modelId="{78641FDE-9606-4BDD-BB57-5879B214B578}">
      <dsp:nvSpPr>
        <dsp:cNvPr id="0" name=""/>
        <dsp:cNvSpPr/>
      </dsp:nvSpPr>
      <dsp:spPr>
        <a:xfrm>
          <a:off x="0" y="3355974"/>
          <a:ext cx="1383931" cy="1581789"/>
        </a:xfrm>
        <a:prstGeom prst="roundRect">
          <a:avLst/>
        </a:prstGeom>
        <a:solidFill>
          <a:schemeClr val="accent5">
            <a:lumMod val="75000"/>
          </a:schemeClr>
        </a:solidFill>
        <a:ln>
          <a:noFill/>
        </a:ln>
        <a:effectLst>
          <a:outerShdw blurRad="38100" dist="25400" dir="2700000" algn="br" rotWithShape="0">
            <a:srgbClr val="000000">
              <a:alpha val="60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80010" tIns="40005" rIns="80010" bIns="40005" numCol="1" spcCol="1270" anchor="ctr" anchorCtr="0">
          <a:noAutofit/>
        </a:bodyPr>
        <a:lstStyle/>
        <a:p>
          <a:pPr lvl="0" algn="ctr" defTabSz="933450">
            <a:lnSpc>
              <a:spcPct val="90000"/>
            </a:lnSpc>
            <a:spcBef>
              <a:spcPct val="0"/>
            </a:spcBef>
            <a:spcAft>
              <a:spcPct val="35000"/>
            </a:spcAft>
          </a:pPr>
          <a:r>
            <a:rPr lang="id-ID" sz="2100" kern="1200" dirty="0" smtClean="0"/>
            <a:t>PAUD</a:t>
          </a:r>
          <a:endParaRPr lang="id-ID" sz="2100" kern="1200" dirty="0"/>
        </a:p>
      </dsp:txBody>
      <dsp:txXfrm>
        <a:off x="67558" y="3423532"/>
        <a:ext cx="1248815" cy="1446673"/>
      </dsp:txXfrm>
    </dsp:sp>
  </dsp:spTree>
</dsp:drawing>
</file>

<file path=ppt/diagrams/layout1.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id-ID"/>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457FB16-A03D-4CED-BBAA-9CCA3C967D88}" type="datetimeFigureOut">
              <a:rPr lang="id-ID" smtClean="0"/>
              <a:t>27/08/2015</a:t>
            </a:fld>
            <a:endParaRPr lang="id-ID"/>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id-ID"/>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d-ID"/>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id-ID"/>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3C25C89-387C-4E05-B71B-53472F202794}" type="slidenum">
              <a:rPr lang="id-ID" smtClean="0"/>
              <a:t>‹#›</a:t>
            </a:fld>
            <a:endParaRPr lang="id-ID"/>
          </a:p>
        </p:txBody>
      </p:sp>
    </p:spTree>
    <p:extLst>
      <p:ext uri="{BB962C8B-B14F-4D97-AF65-F5344CB8AC3E}">
        <p14:creationId xmlns:p14="http://schemas.microsoft.com/office/powerpoint/2010/main" val="369459581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529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id-ID" smtClean="0"/>
          </a:p>
        </p:txBody>
      </p:sp>
      <p:sp>
        <p:nvSpPr>
          <p:cNvPr id="55300" name="Date Placeholder 3"/>
          <p:cNvSpPr>
            <a:spLocks noGrp="1"/>
          </p:cNvSpPr>
          <p:nvPr>
            <p:ph type="dt" sz="quarter"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fld id="{3B310FCE-F8DD-40D4-B552-B0EC3E58C204}" type="datetime8">
              <a:rPr lang="id-ID" smtClean="0"/>
              <a:pPr eaLnBrk="1" hangingPunct="1"/>
              <a:t>27/08/2015 15:29</a:t>
            </a:fld>
            <a:endParaRPr lang="id-ID" smtClean="0"/>
          </a:p>
        </p:txBody>
      </p:sp>
      <p:sp>
        <p:nvSpPr>
          <p:cNvPr id="55301" name="Slide Number Placeholder 4"/>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fld id="{2A0F1878-EE33-4194-AFFF-50A71B14FCCB}" type="slidenum">
              <a:rPr lang="id-ID"/>
              <a:pPr eaLnBrk="1" hangingPunct="1"/>
              <a:t>6</a:t>
            </a:fld>
            <a:endParaRPr lang="id-ID"/>
          </a:p>
        </p:txBody>
      </p:sp>
    </p:spTree>
    <p:extLst>
      <p:ext uri="{BB962C8B-B14F-4D97-AF65-F5344CB8AC3E}">
        <p14:creationId xmlns:p14="http://schemas.microsoft.com/office/powerpoint/2010/main" val="210480757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728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p>
        </p:txBody>
      </p:sp>
      <p:sp>
        <p:nvSpPr>
          <p:cNvPr id="9728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D0272ACE-C47B-4BC8-8404-E2C07D2D93BC}" type="slidenum">
              <a:rPr lang="id-ID"/>
              <a:pPr eaLnBrk="1" hangingPunct="1"/>
              <a:t>28</a:t>
            </a:fld>
            <a:endParaRPr lang="id-ID"/>
          </a:p>
        </p:txBody>
      </p:sp>
    </p:spTree>
    <p:extLst>
      <p:ext uri="{BB962C8B-B14F-4D97-AF65-F5344CB8AC3E}">
        <p14:creationId xmlns:p14="http://schemas.microsoft.com/office/powerpoint/2010/main" val="391597491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830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smtClean="0">
              <a:latin typeface="Arial" panose="020B0604020202020204" pitchFamily="34" charset="0"/>
            </a:endParaRPr>
          </a:p>
        </p:txBody>
      </p:sp>
      <p:sp>
        <p:nvSpPr>
          <p:cNvPr id="9830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95FBCFE2-66DE-44EF-9471-CF85E8BB168A}" type="slidenum">
              <a:rPr lang="id-ID"/>
              <a:pPr eaLnBrk="1" hangingPunct="1"/>
              <a:t>29</a:t>
            </a:fld>
            <a:endParaRPr lang="id-ID"/>
          </a:p>
        </p:txBody>
      </p:sp>
    </p:spTree>
    <p:extLst>
      <p:ext uri="{BB962C8B-B14F-4D97-AF65-F5344CB8AC3E}">
        <p14:creationId xmlns:p14="http://schemas.microsoft.com/office/powerpoint/2010/main" val="120041421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909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smtClean="0"/>
          </a:p>
        </p:txBody>
      </p:sp>
      <p:sp>
        <p:nvSpPr>
          <p:cNvPr id="8909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F556F604-B20F-4F4C-A7DA-EC51DCD49C93}" type="slidenum">
              <a:rPr lang="id-ID">
                <a:solidFill>
                  <a:srgbClr val="000000"/>
                </a:solidFill>
              </a:rPr>
              <a:pPr eaLnBrk="1" hangingPunct="1"/>
              <a:t>20</a:t>
            </a:fld>
            <a:endParaRPr lang="id-ID">
              <a:solidFill>
                <a:srgbClr val="000000"/>
              </a:solidFill>
            </a:endParaRPr>
          </a:p>
        </p:txBody>
      </p:sp>
    </p:spTree>
    <p:extLst>
      <p:ext uri="{BB962C8B-B14F-4D97-AF65-F5344CB8AC3E}">
        <p14:creationId xmlns:p14="http://schemas.microsoft.com/office/powerpoint/2010/main" val="173133956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011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smtClean="0"/>
          </a:p>
        </p:txBody>
      </p:sp>
      <p:sp>
        <p:nvSpPr>
          <p:cNvPr id="9011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1B61E0CB-9338-43F5-8B10-37678B8983B9}" type="slidenum">
              <a:rPr lang="id-ID">
                <a:solidFill>
                  <a:srgbClr val="000000"/>
                </a:solidFill>
              </a:rPr>
              <a:pPr eaLnBrk="1" hangingPunct="1"/>
              <a:t>21</a:t>
            </a:fld>
            <a:endParaRPr lang="id-ID">
              <a:solidFill>
                <a:srgbClr val="000000"/>
              </a:solidFill>
            </a:endParaRPr>
          </a:p>
        </p:txBody>
      </p:sp>
    </p:spTree>
    <p:extLst>
      <p:ext uri="{BB962C8B-B14F-4D97-AF65-F5344CB8AC3E}">
        <p14:creationId xmlns:p14="http://schemas.microsoft.com/office/powerpoint/2010/main" val="406963233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113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smtClean="0"/>
          </a:p>
        </p:txBody>
      </p:sp>
      <p:sp>
        <p:nvSpPr>
          <p:cNvPr id="9114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8F1ED3B6-6096-434C-BD21-37BF6B2C964D}" type="slidenum">
              <a:rPr lang="id-ID">
                <a:solidFill>
                  <a:srgbClr val="000000"/>
                </a:solidFill>
              </a:rPr>
              <a:pPr eaLnBrk="1" hangingPunct="1"/>
              <a:t>22</a:t>
            </a:fld>
            <a:endParaRPr lang="id-ID">
              <a:solidFill>
                <a:srgbClr val="000000"/>
              </a:solidFill>
            </a:endParaRPr>
          </a:p>
        </p:txBody>
      </p:sp>
    </p:spTree>
    <p:extLst>
      <p:ext uri="{BB962C8B-B14F-4D97-AF65-F5344CB8AC3E}">
        <p14:creationId xmlns:p14="http://schemas.microsoft.com/office/powerpoint/2010/main" val="232268505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216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p>
        </p:txBody>
      </p:sp>
      <p:sp>
        <p:nvSpPr>
          <p:cNvPr id="9216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7DEF270F-5585-452F-AF36-534116AF81B2}" type="slidenum">
              <a:rPr lang="id-ID"/>
              <a:pPr eaLnBrk="1" hangingPunct="1"/>
              <a:t>23</a:t>
            </a:fld>
            <a:endParaRPr lang="id-ID"/>
          </a:p>
        </p:txBody>
      </p:sp>
    </p:spTree>
    <p:extLst>
      <p:ext uri="{BB962C8B-B14F-4D97-AF65-F5344CB8AC3E}">
        <p14:creationId xmlns:p14="http://schemas.microsoft.com/office/powerpoint/2010/main" val="318835791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318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p>
        </p:txBody>
      </p:sp>
      <p:sp>
        <p:nvSpPr>
          <p:cNvPr id="9318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404AAC35-9C63-4C8B-B470-3C15A3272B7A}" type="slidenum">
              <a:rPr lang="id-ID"/>
              <a:pPr eaLnBrk="1" hangingPunct="1"/>
              <a:t>24</a:t>
            </a:fld>
            <a:endParaRPr lang="id-ID"/>
          </a:p>
        </p:txBody>
      </p:sp>
    </p:spTree>
    <p:extLst>
      <p:ext uri="{BB962C8B-B14F-4D97-AF65-F5344CB8AC3E}">
        <p14:creationId xmlns:p14="http://schemas.microsoft.com/office/powerpoint/2010/main" val="53496271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421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p>
        </p:txBody>
      </p:sp>
      <p:sp>
        <p:nvSpPr>
          <p:cNvPr id="9421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07408124-4A02-43C1-87D7-71447F9BB70A}" type="slidenum">
              <a:rPr lang="id-ID"/>
              <a:pPr eaLnBrk="1" hangingPunct="1"/>
              <a:t>25</a:t>
            </a:fld>
            <a:endParaRPr lang="id-ID"/>
          </a:p>
        </p:txBody>
      </p:sp>
    </p:spTree>
    <p:extLst>
      <p:ext uri="{BB962C8B-B14F-4D97-AF65-F5344CB8AC3E}">
        <p14:creationId xmlns:p14="http://schemas.microsoft.com/office/powerpoint/2010/main" val="309220077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523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p>
        </p:txBody>
      </p:sp>
      <p:sp>
        <p:nvSpPr>
          <p:cNvPr id="9523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C4F673AF-15DD-48A5-9AEA-78862BCDA335}" type="slidenum">
              <a:rPr lang="id-ID"/>
              <a:pPr eaLnBrk="1" hangingPunct="1"/>
              <a:t>26</a:t>
            </a:fld>
            <a:endParaRPr lang="id-ID"/>
          </a:p>
        </p:txBody>
      </p:sp>
    </p:spTree>
    <p:extLst>
      <p:ext uri="{BB962C8B-B14F-4D97-AF65-F5344CB8AC3E}">
        <p14:creationId xmlns:p14="http://schemas.microsoft.com/office/powerpoint/2010/main" val="107465512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625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p>
        </p:txBody>
      </p:sp>
      <p:sp>
        <p:nvSpPr>
          <p:cNvPr id="9626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52FCB4B6-5951-4B55-BF8D-0ED95493FD31}" type="slidenum">
              <a:rPr lang="id-ID"/>
              <a:pPr eaLnBrk="1" hangingPunct="1"/>
              <a:t>27</a:t>
            </a:fld>
            <a:endParaRPr lang="id-ID"/>
          </a:p>
        </p:txBody>
      </p:sp>
    </p:spTree>
    <p:extLst>
      <p:ext uri="{BB962C8B-B14F-4D97-AF65-F5344CB8AC3E}">
        <p14:creationId xmlns:p14="http://schemas.microsoft.com/office/powerpoint/2010/main" val="261372441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100051" y="4455621"/>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12A1C1EB-2908-436C-BE17-47B46943F09C}" type="datetimeFigureOut">
              <a:rPr lang="id-ID" smtClean="0"/>
              <a:t>27/08/2015</a:t>
            </a:fld>
            <a:endParaRPr lang="id-ID"/>
          </a:p>
        </p:txBody>
      </p:sp>
      <p:sp>
        <p:nvSpPr>
          <p:cNvPr id="5" name="Footer Placeholder 4"/>
          <p:cNvSpPr>
            <a:spLocks noGrp="1"/>
          </p:cNvSpPr>
          <p:nvPr>
            <p:ph type="ftr" sz="quarter" idx="11"/>
          </p:nvPr>
        </p:nvSpPr>
        <p:spPr/>
        <p:txBody>
          <a:bodyPr/>
          <a:lstStyle/>
          <a:p>
            <a:endParaRPr lang="id-ID"/>
          </a:p>
        </p:txBody>
      </p:sp>
      <p:sp>
        <p:nvSpPr>
          <p:cNvPr id="6" name="Slide Number Placeholder 5"/>
          <p:cNvSpPr>
            <a:spLocks noGrp="1"/>
          </p:cNvSpPr>
          <p:nvPr>
            <p:ph type="sldNum" sz="quarter" idx="12"/>
          </p:nvPr>
        </p:nvSpPr>
        <p:spPr/>
        <p:txBody>
          <a:bodyPr/>
          <a:lstStyle/>
          <a:p>
            <a:fld id="{10DD3090-375C-4C44-B5DD-41576F794B80}" type="slidenum">
              <a:rPr lang="id-ID" smtClean="0"/>
              <a:t>‹#›</a:t>
            </a:fld>
            <a:endParaRPr lang="id-ID"/>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2659770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12A1C1EB-2908-436C-BE17-47B46943F09C}" type="datetimeFigureOut">
              <a:rPr lang="id-ID" smtClean="0"/>
              <a:t>27/08/2015</a:t>
            </a:fld>
            <a:endParaRPr lang="id-ID"/>
          </a:p>
        </p:txBody>
      </p:sp>
      <p:sp>
        <p:nvSpPr>
          <p:cNvPr id="5" name="Footer Placeholder 4"/>
          <p:cNvSpPr>
            <a:spLocks noGrp="1"/>
          </p:cNvSpPr>
          <p:nvPr>
            <p:ph type="ftr" sz="quarter" idx="11"/>
          </p:nvPr>
        </p:nvSpPr>
        <p:spPr/>
        <p:txBody>
          <a:bodyPr/>
          <a:lstStyle/>
          <a:p>
            <a:endParaRPr lang="id-ID"/>
          </a:p>
        </p:txBody>
      </p:sp>
      <p:sp>
        <p:nvSpPr>
          <p:cNvPr id="6" name="Slide Number Placeholder 5"/>
          <p:cNvSpPr>
            <a:spLocks noGrp="1"/>
          </p:cNvSpPr>
          <p:nvPr>
            <p:ph type="sldNum" sz="quarter" idx="12"/>
          </p:nvPr>
        </p:nvSpPr>
        <p:spPr/>
        <p:txBody>
          <a:bodyPr/>
          <a:lstStyle/>
          <a:p>
            <a:fld id="{10DD3090-375C-4C44-B5DD-41576F794B80}" type="slidenum">
              <a:rPr lang="id-ID" smtClean="0"/>
              <a:t>‹#›</a:t>
            </a:fld>
            <a:endParaRPr lang="id-ID"/>
          </a:p>
        </p:txBody>
      </p:sp>
    </p:spTree>
    <p:extLst>
      <p:ext uri="{BB962C8B-B14F-4D97-AF65-F5344CB8AC3E}">
        <p14:creationId xmlns:p14="http://schemas.microsoft.com/office/powerpoint/2010/main" val="137147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2302"/>
            <a:ext cx="2628900" cy="5759898"/>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838200" y="412302"/>
            <a:ext cx="7734300" cy="5759898"/>
          </a:xfrm>
        </p:spPr>
        <p:txBody>
          <a:bodyPr vert="eaVert" lIns="45720" tIns="0" rIns="45720" bIns="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12A1C1EB-2908-436C-BE17-47B46943F09C}" type="datetimeFigureOut">
              <a:rPr lang="id-ID" smtClean="0"/>
              <a:t>27/08/2015</a:t>
            </a:fld>
            <a:endParaRPr lang="id-ID"/>
          </a:p>
        </p:txBody>
      </p:sp>
      <p:sp>
        <p:nvSpPr>
          <p:cNvPr id="5" name="Footer Placeholder 4"/>
          <p:cNvSpPr>
            <a:spLocks noGrp="1"/>
          </p:cNvSpPr>
          <p:nvPr>
            <p:ph type="ftr" sz="quarter" idx="11"/>
          </p:nvPr>
        </p:nvSpPr>
        <p:spPr/>
        <p:txBody>
          <a:bodyPr/>
          <a:lstStyle/>
          <a:p>
            <a:endParaRPr lang="id-ID"/>
          </a:p>
        </p:txBody>
      </p:sp>
      <p:sp>
        <p:nvSpPr>
          <p:cNvPr id="6" name="Slide Number Placeholder 5"/>
          <p:cNvSpPr>
            <a:spLocks noGrp="1"/>
          </p:cNvSpPr>
          <p:nvPr>
            <p:ph type="sldNum" sz="quarter" idx="12"/>
          </p:nvPr>
        </p:nvSpPr>
        <p:spPr/>
        <p:txBody>
          <a:bodyPr/>
          <a:lstStyle/>
          <a:p>
            <a:fld id="{10DD3090-375C-4C44-B5DD-41576F794B80}" type="slidenum">
              <a:rPr lang="id-ID" smtClean="0"/>
              <a:t>‹#›</a:t>
            </a:fld>
            <a:endParaRPr lang="id-ID"/>
          </a:p>
        </p:txBody>
      </p:sp>
    </p:spTree>
    <p:extLst>
      <p:ext uri="{BB962C8B-B14F-4D97-AF65-F5344CB8AC3E}">
        <p14:creationId xmlns:p14="http://schemas.microsoft.com/office/powerpoint/2010/main" val="270674522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fourObj">
  <p:cSld name="Title and 4 Content">
    <p:spTree>
      <p:nvGrpSpPr>
        <p:cNvPr id="1" name=""/>
        <p:cNvGrpSpPr/>
        <p:nvPr/>
      </p:nvGrpSpPr>
      <p:grpSpPr>
        <a:xfrm>
          <a:off x="0" y="0"/>
          <a:ext cx="0" cy="0"/>
          <a:chOff x="0" y="0"/>
          <a:chExt cx="0" cy="0"/>
        </a:xfrm>
      </p:grpSpPr>
      <p:sp>
        <p:nvSpPr>
          <p:cNvPr id="2" name="Title 1"/>
          <p:cNvSpPr>
            <a:spLocks noGrp="1"/>
          </p:cNvSpPr>
          <p:nvPr>
            <p:ph type="title" sz="quarter"/>
          </p:nvPr>
        </p:nvSpPr>
        <p:spPr>
          <a:xfrm>
            <a:off x="609600" y="76200"/>
            <a:ext cx="9042400" cy="1066800"/>
          </a:xfrm>
        </p:spPr>
        <p:txBody>
          <a:bodyPr/>
          <a:lstStyle/>
          <a:p>
            <a:r>
              <a:rPr lang="en-US" smtClean="0"/>
              <a:t>Click to edit Master title style</a:t>
            </a:r>
            <a:endParaRPr lang="en-US"/>
          </a:p>
        </p:txBody>
      </p:sp>
      <p:sp>
        <p:nvSpPr>
          <p:cNvPr id="3" name="Content Placeholder 2"/>
          <p:cNvSpPr>
            <a:spLocks noGrp="1"/>
          </p:cNvSpPr>
          <p:nvPr>
            <p:ph sz="quarter" idx="1"/>
          </p:nvPr>
        </p:nvSpPr>
        <p:spPr>
          <a:xfrm>
            <a:off x="609600" y="1219200"/>
            <a:ext cx="5384800" cy="2286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6197600" y="1219200"/>
            <a:ext cx="5384800" cy="2286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609600" y="3657600"/>
            <a:ext cx="5384800" cy="2286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6197600" y="3657600"/>
            <a:ext cx="5384800" cy="2286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p:txBody>
          <a:bodyPr/>
          <a:lstStyle>
            <a:lvl1pPr>
              <a:defRPr/>
            </a:lvl1pPr>
          </a:lstStyle>
          <a:p>
            <a:pPr>
              <a:defRPr/>
            </a:pPr>
            <a:endParaRPr lang="en-US"/>
          </a:p>
        </p:txBody>
      </p:sp>
      <p:sp>
        <p:nvSpPr>
          <p:cNvPr id="8" name="Rectangle 5"/>
          <p:cNvSpPr>
            <a:spLocks noGrp="1" noChangeArrowheads="1"/>
          </p:cNvSpPr>
          <p:nvPr>
            <p:ph type="ftr" sz="quarter" idx="11"/>
          </p:nvPr>
        </p:nvSpPr>
        <p:spPr/>
        <p:txBody>
          <a:bodyPr/>
          <a:lstStyle>
            <a:lvl1pPr>
              <a:defRPr/>
            </a:lvl1pPr>
          </a:lstStyle>
          <a:p>
            <a:pPr>
              <a:defRPr/>
            </a:pPr>
            <a:endParaRPr lang="en-US"/>
          </a:p>
        </p:txBody>
      </p:sp>
      <p:sp>
        <p:nvSpPr>
          <p:cNvPr id="9" name="Rectangle 6"/>
          <p:cNvSpPr>
            <a:spLocks noGrp="1" noChangeArrowheads="1"/>
          </p:cNvSpPr>
          <p:nvPr>
            <p:ph type="sldNum" sz="quarter" idx="12"/>
          </p:nvPr>
        </p:nvSpPr>
        <p:spPr/>
        <p:txBody>
          <a:bodyPr/>
          <a:lstStyle>
            <a:lvl1pPr>
              <a:defRPr/>
            </a:lvl1pPr>
          </a:lstStyle>
          <a:p>
            <a:fld id="{AE209F52-1759-41FC-8CAD-4620DCDEDD86}" type="slidenum">
              <a:rPr lang="en-US"/>
              <a:pPr/>
              <a:t>‹#›</a:t>
            </a:fld>
            <a:endParaRPr lang="en-US"/>
          </a:p>
        </p:txBody>
      </p:sp>
    </p:spTree>
    <p:extLst>
      <p:ext uri="{BB962C8B-B14F-4D97-AF65-F5344CB8AC3E}">
        <p14:creationId xmlns:p14="http://schemas.microsoft.com/office/powerpoint/2010/main" val="61273979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12A1C1EB-2908-436C-BE17-47B46943F09C}" type="datetimeFigureOut">
              <a:rPr lang="id-ID" smtClean="0"/>
              <a:t>27/08/2015</a:t>
            </a:fld>
            <a:endParaRPr lang="id-ID"/>
          </a:p>
        </p:txBody>
      </p:sp>
      <p:sp>
        <p:nvSpPr>
          <p:cNvPr id="5" name="Footer Placeholder 4"/>
          <p:cNvSpPr>
            <a:spLocks noGrp="1"/>
          </p:cNvSpPr>
          <p:nvPr>
            <p:ph type="ftr" sz="quarter" idx="11"/>
          </p:nvPr>
        </p:nvSpPr>
        <p:spPr/>
        <p:txBody>
          <a:bodyPr/>
          <a:lstStyle/>
          <a:p>
            <a:endParaRPr lang="id-ID"/>
          </a:p>
        </p:txBody>
      </p:sp>
      <p:sp>
        <p:nvSpPr>
          <p:cNvPr id="6" name="Slide Number Placeholder 5"/>
          <p:cNvSpPr>
            <a:spLocks noGrp="1"/>
          </p:cNvSpPr>
          <p:nvPr>
            <p:ph type="sldNum" sz="quarter" idx="12"/>
          </p:nvPr>
        </p:nvSpPr>
        <p:spPr/>
        <p:txBody>
          <a:bodyPr/>
          <a:lstStyle/>
          <a:p>
            <a:fld id="{10DD3090-375C-4C44-B5DD-41576F794B80}" type="slidenum">
              <a:rPr lang="id-ID" smtClean="0"/>
              <a:t>‹#›</a:t>
            </a:fld>
            <a:endParaRPr lang="id-ID"/>
          </a:p>
        </p:txBody>
      </p:sp>
    </p:spTree>
    <p:extLst>
      <p:ext uri="{BB962C8B-B14F-4D97-AF65-F5344CB8AC3E}">
        <p14:creationId xmlns:p14="http://schemas.microsoft.com/office/powerpoint/2010/main" val="284457652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85000"/>
              </a:lnSpc>
              <a:defRPr sz="8000" b="0">
                <a:solidFill>
                  <a:schemeClr val="tx1">
                    <a:lumMod val="85000"/>
                    <a:lumOff val="15000"/>
                  </a:schemeClr>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2A1C1EB-2908-436C-BE17-47B46943F09C}" type="datetimeFigureOut">
              <a:rPr lang="id-ID" smtClean="0"/>
              <a:t>27/08/2015</a:t>
            </a:fld>
            <a:endParaRPr lang="id-ID"/>
          </a:p>
        </p:txBody>
      </p:sp>
      <p:sp>
        <p:nvSpPr>
          <p:cNvPr id="5" name="Footer Placeholder 4"/>
          <p:cNvSpPr>
            <a:spLocks noGrp="1"/>
          </p:cNvSpPr>
          <p:nvPr>
            <p:ph type="ftr" sz="quarter" idx="11"/>
          </p:nvPr>
        </p:nvSpPr>
        <p:spPr/>
        <p:txBody>
          <a:bodyPr/>
          <a:lstStyle/>
          <a:p>
            <a:endParaRPr lang="id-ID"/>
          </a:p>
        </p:txBody>
      </p:sp>
      <p:sp>
        <p:nvSpPr>
          <p:cNvPr id="6" name="Slide Number Placeholder 5"/>
          <p:cNvSpPr>
            <a:spLocks noGrp="1"/>
          </p:cNvSpPr>
          <p:nvPr>
            <p:ph type="sldNum" sz="quarter" idx="12"/>
          </p:nvPr>
        </p:nvSpPr>
        <p:spPr/>
        <p:txBody>
          <a:bodyPr/>
          <a:lstStyle/>
          <a:p>
            <a:fld id="{10DD3090-375C-4C44-B5DD-41576F794B80}" type="slidenum">
              <a:rPr lang="id-ID" smtClean="0"/>
              <a:t>‹#›</a:t>
            </a:fld>
            <a:endParaRPr lang="id-ID"/>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5062396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097278" y="1845734"/>
            <a:ext cx="4937760" cy="402336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217920" y="1845735"/>
            <a:ext cx="4937760" cy="402336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12A1C1EB-2908-436C-BE17-47B46943F09C}" type="datetimeFigureOut">
              <a:rPr lang="id-ID" smtClean="0"/>
              <a:t>27/08/2015</a:t>
            </a:fld>
            <a:endParaRPr lang="id-ID"/>
          </a:p>
        </p:txBody>
      </p:sp>
      <p:sp>
        <p:nvSpPr>
          <p:cNvPr id="6" name="Footer Placeholder 5"/>
          <p:cNvSpPr>
            <a:spLocks noGrp="1"/>
          </p:cNvSpPr>
          <p:nvPr>
            <p:ph type="ftr" sz="quarter" idx="11"/>
          </p:nvPr>
        </p:nvSpPr>
        <p:spPr/>
        <p:txBody>
          <a:bodyPr/>
          <a:lstStyle/>
          <a:p>
            <a:endParaRPr lang="id-ID"/>
          </a:p>
        </p:txBody>
      </p:sp>
      <p:sp>
        <p:nvSpPr>
          <p:cNvPr id="7" name="Slide Number Placeholder 6"/>
          <p:cNvSpPr>
            <a:spLocks noGrp="1"/>
          </p:cNvSpPr>
          <p:nvPr>
            <p:ph type="sldNum" sz="quarter" idx="12"/>
          </p:nvPr>
        </p:nvSpPr>
        <p:spPr/>
        <p:txBody>
          <a:bodyPr/>
          <a:lstStyle/>
          <a:p>
            <a:fld id="{10DD3090-375C-4C44-B5DD-41576F794B80}" type="slidenum">
              <a:rPr lang="id-ID" smtClean="0"/>
              <a:t>‹#›</a:t>
            </a:fld>
            <a:endParaRPr lang="id-ID"/>
          </a:p>
        </p:txBody>
      </p:sp>
    </p:spTree>
    <p:extLst>
      <p:ext uri="{BB962C8B-B14F-4D97-AF65-F5344CB8AC3E}">
        <p14:creationId xmlns:p14="http://schemas.microsoft.com/office/powerpoint/2010/main" val="387705324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97280" y="2582334"/>
            <a:ext cx="4937760" cy="3378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217920" y="2582334"/>
            <a:ext cx="4937760" cy="3378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12A1C1EB-2908-436C-BE17-47B46943F09C}" type="datetimeFigureOut">
              <a:rPr lang="id-ID" smtClean="0"/>
              <a:t>27/08/2015</a:t>
            </a:fld>
            <a:endParaRPr lang="id-ID"/>
          </a:p>
        </p:txBody>
      </p:sp>
      <p:sp>
        <p:nvSpPr>
          <p:cNvPr id="8" name="Footer Placeholder 7"/>
          <p:cNvSpPr>
            <a:spLocks noGrp="1"/>
          </p:cNvSpPr>
          <p:nvPr>
            <p:ph type="ftr" sz="quarter" idx="11"/>
          </p:nvPr>
        </p:nvSpPr>
        <p:spPr/>
        <p:txBody>
          <a:bodyPr/>
          <a:lstStyle/>
          <a:p>
            <a:endParaRPr lang="id-ID"/>
          </a:p>
        </p:txBody>
      </p:sp>
      <p:sp>
        <p:nvSpPr>
          <p:cNvPr id="9" name="Slide Number Placeholder 8"/>
          <p:cNvSpPr>
            <a:spLocks noGrp="1"/>
          </p:cNvSpPr>
          <p:nvPr>
            <p:ph type="sldNum" sz="quarter" idx="12"/>
          </p:nvPr>
        </p:nvSpPr>
        <p:spPr/>
        <p:txBody>
          <a:bodyPr/>
          <a:lstStyle/>
          <a:p>
            <a:fld id="{10DD3090-375C-4C44-B5DD-41576F794B80}" type="slidenum">
              <a:rPr lang="id-ID" smtClean="0"/>
              <a:t>‹#›</a:t>
            </a:fld>
            <a:endParaRPr lang="id-ID"/>
          </a:p>
        </p:txBody>
      </p:sp>
    </p:spTree>
    <p:extLst>
      <p:ext uri="{BB962C8B-B14F-4D97-AF65-F5344CB8AC3E}">
        <p14:creationId xmlns:p14="http://schemas.microsoft.com/office/powerpoint/2010/main" val="69361805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12A1C1EB-2908-436C-BE17-47B46943F09C}" type="datetimeFigureOut">
              <a:rPr lang="id-ID" smtClean="0"/>
              <a:t>27/08/2015</a:t>
            </a:fld>
            <a:endParaRPr lang="id-ID"/>
          </a:p>
        </p:txBody>
      </p:sp>
      <p:sp>
        <p:nvSpPr>
          <p:cNvPr id="4" name="Footer Placeholder 3"/>
          <p:cNvSpPr>
            <a:spLocks noGrp="1"/>
          </p:cNvSpPr>
          <p:nvPr>
            <p:ph type="ftr" sz="quarter" idx="11"/>
          </p:nvPr>
        </p:nvSpPr>
        <p:spPr/>
        <p:txBody>
          <a:bodyPr/>
          <a:lstStyle/>
          <a:p>
            <a:endParaRPr lang="id-ID"/>
          </a:p>
        </p:txBody>
      </p:sp>
      <p:sp>
        <p:nvSpPr>
          <p:cNvPr id="5" name="Slide Number Placeholder 4"/>
          <p:cNvSpPr>
            <a:spLocks noGrp="1"/>
          </p:cNvSpPr>
          <p:nvPr>
            <p:ph type="sldNum" sz="quarter" idx="12"/>
          </p:nvPr>
        </p:nvSpPr>
        <p:spPr/>
        <p:txBody>
          <a:bodyPr/>
          <a:lstStyle/>
          <a:p>
            <a:fld id="{10DD3090-375C-4C44-B5DD-41576F794B80}" type="slidenum">
              <a:rPr lang="id-ID" smtClean="0"/>
              <a:t>‹#›</a:t>
            </a:fld>
            <a:endParaRPr lang="id-ID"/>
          </a:p>
        </p:txBody>
      </p:sp>
    </p:spTree>
    <p:extLst>
      <p:ext uri="{BB962C8B-B14F-4D97-AF65-F5344CB8AC3E}">
        <p14:creationId xmlns:p14="http://schemas.microsoft.com/office/powerpoint/2010/main" val="296169521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12A1C1EB-2908-436C-BE17-47B46943F09C}" type="datetimeFigureOut">
              <a:rPr lang="id-ID" smtClean="0"/>
              <a:t>27/08/2015</a:t>
            </a:fld>
            <a:endParaRPr lang="id-ID"/>
          </a:p>
        </p:txBody>
      </p:sp>
      <p:sp>
        <p:nvSpPr>
          <p:cNvPr id="8" name="Footer Placeholder 7"/>
          <p:cNvSpPr>
            <a:spLocks noGrp="1"/>
          </p:cNvSpPr>
          <p:nvPr>
            <p:ph type="ftr" sz="quarter" idx="11"/>
          </p:nvPr>
        </p:nvSpPr>
        <p:spPr/>
        <p:txBody>
          <a:bodyPr/>
          <a:lstStyle>
            <a:lvl1pPr>
              <a:defRPr>
                <a:solidFill>
                  <a:srgbClr val="FFFFFF"/>
                </a:solidFill>
              </a:defRPr>
            </a:lvl1pPr>
          </a:lstStyle>
          <a:p>
            <a:endParaRPr lang="id-ID"/>
          </a:p>
        </p:txBody>
      </p:sp>
      <p:sp>
        <p:nvSpPr>
          <p:cNvPr id="9" name="Slide Number Placeholder 8"/>
          <p:cNvSpPr>
            <a:spLocks noGrp="1"/>
          </p:cNvSpPr>
          <p:nvPr>
            <p:ph type="sldNum" sz="quarter" idx="12"/>
          </p:nvPr>
        </p:nvSpPr>
        <p:spPr/>
        <p:txBody>
          <a:bodyPr/>
          <a:lstStyle/>
          <a:p>
            <a:fld id="{10DD3090-375C-4C44-B5DD-41576F794B80}" type="slidenum">
              <a:rPr lang="id-ID" smtClean="0"/>
              <a:t>‹#›</a:t>
            </a:fld>
            <a:endParaRPr lang="id-ID"/>
          </a:p>
        </p:txBody>
      </p:sp>
    </p:spTree>
    <p:extLst>
      <p:ext uri="{BB962C8B-B14F-4D97-AF65-F5344CB8AC3E}">
        <p14:creationId xmlns:p14="http://schemas.microsoft.com/office/powerpoint/2010/main" val="332533688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4800600" y="731520"/>
            <a:ext cx="6492240" cy="5257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65512" y="6459785"/>
            <a:ext cx="2618510" cy="365125"/>
          </a:xfrm>
        </p:spPr>
        <p:txBody>
          <a:bodyPr/>
          <a:lstStyle>
            <a:lvl1pPr algn="l">
              <a:defRPr/>
            </a:lvl1pPr>
          </a:lstStyle>
          <a:p>
            <a:fld id="{12A1C1EB-2908-436C-BE17-47B46943F09C}" type="datetimeFigureOut">
              <a:rPr lang="id-ID" smtClean="0"/>
              <a:t>27/08/2015</a:t>
            </a:fld>
            <a:endParaRPr lang="id-ID"/>
          </a:p>
        </p:txBody>
      </p:sp>
      <p:sp>
        <p:nvSpPr>
          <p:cNvPr id="6" name="Footer Placeholder 5"/>
          <p:cNvSpPr>
            <a:spLocks noGrp="1"/>
          </p:cNvSpPr>
          <p:nvPr>
            <p:ph type="ftr" sz="quarter" idx="11"/>
          </p:nvPr>
        </p:nvSpPr>
        <p:spPr>
          <a:xfrm>
            <a:off x="4800600" y="6459785"/>
            <a:ext cx="4648200" cy="365125"/>
          </a:xfrm>
        </p:spPr>
        <p:txBody>
          <a:bodyPr/>
          <a:lstStyle>
            <a:lvl1pPr algn="l">
              <a:defRPr>
                <a:solidFill>
                  <a:schemeClr val="tx2"/>
                </a:solidFill>
              </a:defRPr>
            </a:lvl1pPr>
          </a:lstStyle>
          <a:p>
            <a:endParaRPr lang="id-ID"/>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10DD3090-375C-4C44-B5DD-41576F794B80}" type="slidenum">
              <a:rPr lang="id-ID" smtClean="0"/>
              <a:t>‹#›</a:t>
            </a:fld>
            <a:endParaRPr lang="id-ID"/>
          </a:p>
        </p:txBody>
      </p:sp>
    </p:spTree>
    <p:extLst>
      <p:ext uri="{BB962C8B-B14F-4D97-AF65-F5344CB8AC3E}">
        <p14:creationId xmlns:p14="http://schemas.microsoft.com/office/powerpoint/2010/main" val="109896933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4953000"/>
            <a:ext cx="12188825"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491507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645" cy="822960"/>
          </a:xfrm>
        </p:spPr>
        <p:txBody>
          <a:bodyPr lIns="91440" tIns="0" rIns="91440" bIns="0" anchor="b">
            <a:noAutofit/>
          </a:bodyPr>
          <a:lstStyle>
            <a:lvl1pPr>
              <a:defRPr sz="3600" b="0">
                <a:solidFill>
                  <a:srgbClr val="FFFFFF"/>
                </a:solidFill>
              </a:defRPr>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5" y="0"/>
            <a:ext cx="12191985" cy="4915076"/>
          </a:xfrm>
          <a:solidFill>
            <a:schemeClr val="bg2">
              <a:lumMod val="90000"/>
            </a:schemeClr>
          </a:solidFill>
        </p:spPr>
        <p:txBody>
          <a:bodyPr lIns="457200" tIns="45720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1097280" y="5907024"/>
            <a:ext cx="10113264"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2A1C1EB-2908-436C-BE17-47B46943F09C}" type="datetimeFigureOut">
              <a:rPr lang="id-ID" smtClean="0"/>
              <a:t>27/08/2015</a:t>
            </a:fld>
            <a:endParaRPr lang="id-ID"/>
          </a:p>
        </p:txBody>
      </p:sp>
      <p:sp>
        <p:nvSpPr>
          <p:cNvPr id="6" name="Footer Placeholder 5"/>
          <p:cNvSpPr>
            <a:spLocks noGrp="1"/>
          </p:cNvSpPr>
          <p:nvPr>
            <p:ph type="ftr" sz="quarter" idx="11"/>
          </p:nvPr>
        </p:nvSpPr>
        <p:spPr/>
        <p:txBody>
          <a:bodyPr/>
          <a:lstStyle/>
          <a:p>
            <a:endParaRPr lang="id-ID"/>
          </a:p>
        </p:txBody>
      </p:sp>
      <p:sp>
        <p:nvSpPr>
          <p:cNvPr id="7" name="Slide Number Placeholder 6"/>
          <p:cNvSpPr>
            <a:spLocks noGrp="1"/>
          </p:cNvSpPr>
          <p:nvPr>
            <p:ph type="sldNum" sz="quarter" idx="12"/>
          </p:nvPr>
        </p:nvSpPr>
        <p:spPr/>
        <p:txBody>
          <a:bodyPr/>
          <a:lstStyle/>
          <a:p>
            <a:fld id="{10DD3090-375C-4C44-B5DD-41576F794B80}" type="slidenum">
              <a:rPr lang="id-ID" smtClean="0"/>
              <a:t>‹#›</a:t>
            </a:fld>
            <a:endParaRPr lang="id-ID"/>
          </a:p>
        </p:txBody>
      </p:sp>
    </p:spTree>
    <p:extLst>
      <p:ext uri="{BB962C8B-B14F-4D97-AF65-F5344CB8AC3E}">
        <p14:creationId xmlns:p14="http://schemas.microsoft.com/office/powerpoint/2010/main" val="411806190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6334316"/>
            <a:ext cx="12191985" cy="664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defRPr>
            </a:lvl1pPr>
          </a:lstStyle>
          <a:p>
            <a:fld id="{12A1C1EB-2908-436C-BE17-47B46943F09C}" type="datetimeFigureOut">
              <a:rPr lang="id-ID" smtClean="0"/>
              <a:t>27/08/2015</a:t>
            </a:fld>
            <a:endParaRPr lang="id-ID"/>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lang="id-ID"/>
          </a:p>
        </p:txBody>
      </p:sp>
      <p:sp>
        <p:nvSpPr>
          <p:cNvPr id="6" name="Slide Number Placeholder 5"/>
          <p:cNvSpPr>
            <a:spLocks noGrp="1"/>
          </p:cNvSpPr>
          <p:nvPr>
            <p:ph type="sldNum" sz="quarter" idx="4"/>
          </p:nvPr>
        </p:nvSpPr>
        <p:spPr>
          <a:xfrm>
            <a:off x="9900458" y="6459785"/>
            <a:ext cx="1312025" cy="365125"/>
          </a:xfrm>
          <a:prstGeom prst="rect">
            <a:avLst/>
          </a:prstGeom>
        </p:spPr>
        <p:txBody>
          <a:bodyPr vert="horz" lIns="91440" tIns="45720" rIns="91440" bIns="45720" rtlCol="0" anchor="ctr"/>
          <a:lstStyle>
            <a:lvl1pPr algn="r">
              <a:defRPr sz="1050">
                <a:solidFill>
                  <a:srgbClr val="FFFFFF"/>
                </a:solidFill>
              </a:defRPr>
            </a:lvl1pPr>
          </a:lstStyle>
          <a:p>
            <a:fld id="{10DD3090-375C-4C44-B5DD-41576F794B80}" type="slidenum">
              <a:rPr lang="id-ID" smtClean="0"/>
              <a:t>‹#›</a:t>
            </a:fld>
            <a:endParaRPr lang="id-ID"/>
          </a:p>
        </p:txBody>
      </p:sp>
      <p:cxnSp>
        <p:nvCxnSpPr>
          <p:cNvPr id="10" name="Straight Connector 9"/>
          <p:cNvCxnSpPr/>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95684899"/>
      </p:ext>
    </p:extLst>
  </p:cSld>
  <p:clrMap bg1="lt1" tx1="dk1" bg2="lt2" tx2="dk2" accent1="accent1" accent2="accent2" accent3="accent3" accent4="accent4" accent5="accent5" accent6="accent6" hlink="hlink" folHlink="folHlink"/>
  <p:sldLayoutIdLst>
    <p:sldLayoutId id="2147483690" r:id="rId1"/>
    <p:sldLayoutId id="2147483691" r:id="rId2"/>
    <p:sldLayoutId id="2147483692" r:id="rId3"/>
    <p:sldLayoutId id="2147483693" r:id="rId4"/>
    <p:sldLayoutId id="2147483694" r:id="rId5"/>
    <p:sldLayoutId id="2147483695" r:id="rId6"/>
    <p:sldLayoutId id="2147483696" r:id="rId7"/>
    <p:sldLayoutId id="2147483697" r:id="rId8"/>
    <p:sldLayoutId id="2147483698" r:id="rId9"/>
    <p:sldLayoutId id="2147483699" r:id="rId10"/>
    <p:sldLayoutId id="2147483700" r:id="rId11"/>
    <p:sldLayoutId id="2147483701" r:id="rId12"/>
  </p:sldLayoutIdLst>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7.emf"/><Relationship Id="rId1" Type="http://schemas.openxmlformats.org/officeDocument/2006/relationships/slideLayout" Target="../slideLayouts/slideLayout2.xml"/><Relationship Id="rId5" Type="http://schemas.openxmlformats.org/officeDocument/2006/relationships/image" Target="../media/image13.png"/><Relationship Id="rId4" Type="http://schemas.openxmlformats.org/officeDocument/2006/relationships/image" Target="../media/image12.png"/></Relationships>
</file>

<file path=ppt/slides/_rels/slide11.xml.rels><?xml version="1.0" encoding="UTF-8" standalone="yes"?>
<Relationships xmlns="http://schemas.openxmlformats.org/package/2006/relationships"><Relationship Id="rId3" Type="http://schemas.openxmlformats.org/officeDocument/2006/relationships/image" Target="../media/image14.emf"/><Relationship Id="rId2" Type="http://schemas.openxmlformats.org/officeDocument/2006/relationships/image" Target="../media/image7.emf"/><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7.emf"/><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7.emf"/><Relationship Id="rId1" Type="http://schemas.openxmlformats.org/officeDocument/2006/relationships/slideLayout" Target="../slideLayouts/slideLayout2.xml"/><Relationship Id="rId5" Type="http://schemas.openxmlformats.org/officeDocument/2006/relationships/image" Target="../media/image18.png"/><Relationship Id="rId4" Type="http://schemas.openxmlformats.org/officeDocument/2006/relationships/image" Target="../media/image17.png"/></Relationships>
</file>

<file path=ppt/slides/_rels/slide14.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7.emf"/><Relationship Id="rId1" Type="http://schemas.openxmlformats.org/officeDocument/2006/relationships/slideLayout" Target="../slideLayouts/slideLayout2.xml"/><Relationship Id="rId6" Type="http://schemas.openxmlformats.org/officeDocument/2006/relationships/image" Target="../media/image22.png"/><Relationship Id="rId5" Type="http://schemas.openxmlformats.org/officeDocument/2006/relationships/image" Target="../media/image21.png"/><Relationship Id="rId4" Type="http://schemas.openxmlformats.org/officeDocument/2006/relationships/image" Target="../media/image20.jpeg"/></Relationships>
</file>

<file path=ppt/slides/_rels/slide1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7.emf"/><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7.emf"/><Relationship Id="rId1" Type="http://schemas.openxmlformats.org/officeDocument/2006/relationships/slideLayout" Target="../slideLayouts/slideLayout2.xml"/><Relationship Id="rId6" Type="http://schemas.openxmlformats.org/officeDocument/2006/relationships/image" Target="../media/image25.png"/><Relationship Id="rId5" Type="http://schemas.openxmlformats.org/officeDocument/2006/relationships/image" Target="../media/image24.jpeg"/><Relationship Id="rId4" Type="http://schemas.openxmlformats.org/officeDocument/2006/relationships/hyperlink" Target="http://binsar.berteologi.net/wp-content/uploads/2008/02/singing-kids.gif" TargetMode="External"/></Relationships>
</file>

<file path=ppt/slides/_rels/slide17.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7.emf"/><Relationship Id="rId1" Type="http://schemas.openxmlformats.org/officeDocument/2006/relationships/slideLayout" Target="../slideLayouts/slideLayout2.xml"/><Relationship Id="rId5" Type="http://schemas.openxmlformats.org/officeDocument/2006/relationships/image" Target="../media/image16.png"/><Relationship Id="rId4" Type="http://schemas.openxmlformats.org/officeDocument/2006/relationships/image" Target="../media/image27.png"/></Relationships>
</file>

<file path=ppt/slides/_rels/slide18.xml.rels><?xml version="1.0" encoding="UTF-8" standalone="yes"?>
<Relationships xmlns="http://schemas.openxmlformats.org/package/2006/relationships"><Relationship Id="rId8" Type="http://schemas.openxmlformats.org/officeDocument/2006/relationships/image" Target="../media/image3.jpeg"/><Relationship Id="rId3" Type="http://schemas.openxmlformats.org/officeDocument/2006/relationships/image" Target="../media/image28.jpeg"/><Relationship Id="rId7" Type="http://schemas.openxmlformats.org/officeDocument/2006/relationships/hyperlink" Target="http://www.usaid.gov/locations/asia_near_east/images/countries/indonesia/indonesia_health_gathering.jpg" TargetMode="External"/><Relationship Id="rId2" Type="http://schemas.openxmlformats.org/officeDocument/2006/relationships/hyperlink" Target="http://www.bkkbn.go.id/dki_jakarta/administrator/upload/thumbnail/20080227101759.jpg" TargetMode="External"/><Relationship Id="rId1" Type="http://schemas.openxmlformats.org/officeDocument/2006/relationships/slideLayout" Target="../slideLayouts/slideLayout12.xml"/><Relationship Id="rId6" Type="http://schemas.openxmlformats.org/officeDocument/2006/relationships/image" Target="../media/image29.jpeg"/><Relationship Id="rId5" Type="http://schemas.openxmlformats.org/officeDocument/2006/relationships/image" Target="../media/image6.jpeg"/><Relationship Id="rId10" Type="http://schemas.openxmlformats.org/officeDocument/2006/relationships/image" Target="../media/image5.jpeg"/><Relationship Id="rId4" Type="http://schemas.openxmlformats.org/officeDocument/2006/relationships/hyperlink" Target="http://sektorazalea.files.wordpress.com/2008/06/cimg2136_resize.jpg" TargetMode="External"/><Relationship Id="rId9" Type="http://schemas.openxmlformats.org/officeDocument/2006/relationships/hyperlink" Target="http://www.iccphiladelphia.org/pic%20Family4.jpg" TargetMode="Externa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5.xml"/><Relationship Id="rId1" Type="http://schemas.openxmlformats.org/officeDocument/2006/relationships/slideLayout" Target="../slideLayouts/slideLayout6.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7.em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8" Type="http://schemas.openxmlformats.org/officeDocument/2006/relationships/image" Target="../media/image5.jpeg"/><Relationship Id="rId3" Type="http://schemas.openxmlformats.org/officeDocument/2006/relationships/image" Target="../media/image2.png"/><Relationship Id="rId7" Type="http://schemas.openxmlformats.org/officeDocument/2006/relationships/hyperlink" Target="http://www.iccphiladelphia.org/pic%20Family4.jpg" TargetMode="External"/><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image" Target="../media/image4.jpeg"/><Relationship Id="rId5" Type="http://schemas.openxmlformats.org/officeDocument/2006/relationships/image" Target="../media/image3.jpeg"/><Relationship Id="rId10" Type="http://schemas.openxmlformats.org/officeDocument/2006/relationships/image" Target="../media/image6.jpeg"/><Relationship Id="rId4" Type="http://schemas.openxmlformats.org/officeDocument/2006/relationships/hyperlink" Target="http://www.usaid.gov/locations/asia_near_east/images/countries/indonesia/indonesia_health_gathering.jpg" TargetMode="External"/><Relationship Id="rId9" Type="http://schemas.openxmlformats.org/officeDocument/2006/relationships/hyperlink" Target="http://sektorazalea.files.wordpress.com/2008/06/cimg2136_resize.jpg" TargetMode="External"/></Relationships>
</file>

<file path=ppt/slides/_rels/slide7.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em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image" Target="../media/image7.em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7.em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pPr algn="ctr"/>
            <a:r>
              <a:rPr lang="id-ID" dirty="0" smtClean="0"/>
              <a:t>MEKANISME PENGELOLAAN BKB HI</a:t>
            </a:r>
            <a:endParaRPr lang="id-ID" dirty="0"/>
          </a:p>
        </p:txBody>
      </p:sp>
      <p:sp>
        <p:nvSpPr>
          <p:cNvPr id="3" name="Subtitle 2"/>
          <p:cNvSpPr>
            <a:spLocks noGrp="1"/>
          </p:cNvSpPr>
          <p:nvPr>
            <p:ph type="subTitle" idx="1"/>
          </p:nvPr>
        </p:nvSpPr>
        <p:spPr>
          <a:xfrm>
            <a:off x="1554480" y="5202238"/>
            <a:ext cx="9144000" cy="1655762"/>
          </a:xfrm>
        </p:spPr>
        <p:txBody>
          <a:bodyPr/>
          <a:lstStyle/>
          <a:p>
            <a:pPr algn="ctr"/>
            <a:r>
              <a:rPr lang="id-ID" dirty="0" smtClean="0"/>
              <a:t>BALAI DIKLAT KKB BOGOR</a:t>
            </a:r>
          </a:p>
          <a:p>
            <a:pPr algn="ctr"/>
            <a:r>
              <a:rPr lang="id-ID" dirty="0" smtClean="0"/>
              <a:t>2015</a:t>
            </a:r>
            <a:endParaRPr lang="id-ID" dirty="0"/>
          </a:p>
        </p:txBody>
      </p:sp>
      <p:pic>
        <p:nvPicPr>
          <p:cNvPr id="4" name="Picture 3" descr="F:\2012\POSTER\poster_BKB.jpg"/>
          <p:cNvPicPr/>
          <p:nvPr/>
        </p:nvPicPr>
        <p:blipFill>
          <a:blip r:embed="rId2" cstate="print">
            <a:extLst/>
          </a:blip>
          <a:srcRect/>
          <a:stretch>
            <a:fillRect/>
          </a:stretch>
        </p:blipFill>
        <p:spPr bwMode="auto">
          <a:xfrm>
            <a:off x="360302" y="442096"/>
            <a:ext cx="1762125" cy="27813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p:spPr>
      </p:pic>
    </p:spTree>
    <p:extLst>
      <p:ext uri="{BB962C8B-B14F-4D97-AF65-F5344CB8AC3E}">
        <p14:creationId xmlns:p14="http://schemas.microsoft.com/office/powerpoint/2010/main" val="299542548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a:xfrm>
            <a:off x="2438400" y="274638"/>
            <a:ext cx="7772400" cy="792162"/>
          </a:xfrm>
        </p:spPr>
        <p:txBody>
          <a:bodyPr/>
          <a:lstStyle/>
          <a:p>
            <a:pPr algn="ctr"/>
            <a:r>
              <a:rPr lang="id-ID" b="1" smtClean="0">
                <a:solidFill>
                  <a:schemeClr val="tx1"/>
                </a:solidFill>
              </a:rPr>
              <a:t>(1)</a:t>
            </a:r>
            <a:r>
              <a:rPr lang="en-US" b="1" smtClean="0">
                <a:solidFill>
                  <a:schemeClr val="tx1"/>
                </a:solidFill>
              </a:rPr>
              <a:t>Perencanaan</a:t>
            </a:r>
          </a:p>
        </p:txBody>
      </p:sp>
      <p:sp>
        <p:nvSpPr>
          <p:cNvPr id="19459" name="Rectangle 3"/>
          <p:cNvSpPr>
            <a:spLocks noGrp="1" noChangeArrowheads="1"/>
          </p:cNvSpPr>
          <p:nvPr>
            <p:ph sz="quarter" idx="1"/>
          </p:nvPr>
        </p:nvSpPr>
        <p:spPr>
          <a:xfrm>
            <a:off x="1905001" y="1219200"/>
            <a:ext cx="8531225" cy="1676400"/>
          </a:xfrm>
        </p:spPr>
        <p:txBody>
          <a:bodyPr/>
          <a:lstStyle/>
          <a:p>
            <a:pPr>
              <a:lnSpc>
                <a:spcPct val="90000"/>
              </a:lnSpc>
            </a:pPr>
            <a:r>
              <a:rPr lang="en-US" sz="3600" b="1"/>
              <a:t>Memadukan Program </a:t>
            </a:r>
            <a:r>
              <a:rPr lang="id-ID" sz="3600" b="1"/>
              <a:t>BKB (keterpaduan)</a:t>
            </a:r>
            <a:r>
              <a:rPr lang="en-US" sz="3600" b="1"/>
              <a:t> dengan </a:t>
            </a:r>
            <a:r>
              <a:rPr lang="id-ID" sz="3600" b="1"/>
              <a:t>program </a:t>
            </a:r>
            <a:r>
              <a:rPr lang="en-US" sz="3600" b="1"/>
              <a:t>lintas sektoral</a:t>
            </a:r>
          </a:p>
          <a:p>
            <a:pPr>
              <a:lnSpc>
                <a:spcPct val="90000"/>
              </a:lnSpc>
              <a:buFont typeface="Wingdings 2" panose="05020102010507070707" pitchFamily="18" charset="2"/>
              <a:buNone/>
            </a:pPr>
            <a:endParaRPr lang="en-US" sz="3600" b="1"/>
          </a:p>
        </p:txBody>
      </p:sp>
      <p:pic>
        <p:nvPicPr>
          <p:cNvPr id="19460" name="Picture 15"/>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524000" y="0"/>
            <a:ext cx="9906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9461" name="Picture 6" descr="PDVD_02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924800" y="2743200"/>
            <a:ext cx="2362200" cy="2133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9462" name="Picture 4" descr="PDVD_01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752600" y="4724400"/>
            <a:ext cx="2209800" cy="182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9463" name="Picture 5" descr="PDVD_02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267200" y="3810000"/>
            <a:ext cx="3352800" cy="2743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45311632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a:xfrm>
            <a:off x="2136775" y="228600"/>
            <a:ext cx="8153400" cy="990600"/>
          </a:xfrm>
        </p:spPr>
        <p:txBody>
          <a:bodyPr/>
          <a:lstStyle/>
          <a:p>
            <a:pPr algn="ctr"/>
            <a:r>
              <a:rPr lang="id-ID" b="1" smtClean="0">
                <a:solidFill>
                  <a:schemeClr val="tx1"/>
                </a:solidFill>
              </a:rPr>
              <a:t>(2)</a:t>
            </a:r>
            <a:r>
              <a:rPr lang="en-US" b="1" smtClean="0">
                <a:solidFill>
                  <a:schemeClr val="tx1"/>
                </a:solidFill>
              </a:rPr>
              <a:t>Pengorganisasian</a:t>
            </a:r>
          </a:p>
        </p:txBody>
      </p:sp>
      <p:sp>
        <p:nvSpPr>
          <p:cNvPr id="20483" name="Rectangle 3"/>
          <p:cNvSpPr>
            <a:spLocks noGrp="1" noChangeArrowheads="1"/>
          </p:cNvSpPr>
          <p:nvPr>
            <p:ph idx="1"/>
          </p:nvPr>
        </p:nvSpPr>
        <p:spPr>
          <a:xfrm>
            <a:off x="1981200" y="3124200"/>
            <a:ext cx="8229600" cy="2971800"/>
          </a:xfrm>
        </p:spPr>
        <p:txBody>
          <a:bodyPr/>
          <a:lstStyle/>
          <a:p>
            <a:pPr>
              <a:lnSpc>
                <a:spcPct val="90000"/>
              </a:lnSpc>
            </a:pPr>
            <a:r>
              <a:rPr lang="en-US" sz="3200" b="1"/>
              <a:t>Merupakan proses penetapan jumlah dan kualitas serta penataan tentang tenaga, sarana, prasarana, tugas,  tanggungjawab dan tata kerja sehingga siap digerak</a:t>
            </a:r>
            <a:r>
              <a:rPr lang="id-ID" sz="3200" b="1"/>
              <a:t>k</a:t>
            </a:r>
            <a:r>
              <a:rPr lang="en-US" sz="3200" b="1"/>
              <a:t>an untuk mencapai sasaran program,</a:t>
            </a:r>
          </a:p>
          <a:p>
            <a:pPr>
              <a:lnSpc>
                <a:spcPct val="90000"/>
              </a:lnSpc>
            </a:pPr>
            <a:r>
              <a:rPr lang="en-US" sz="3200" b="1"/>
              <a:t>Ada struktur organisasi /pengurus,</a:t>
            </a:r>
          </a:p>
        </p:txBody>
      </p:sp>
      <p:pic>
        <p:nvPicPr>
          <p:cNvPr id="20484" name="Picture 15"/>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524000" y="0"/>
            <a:ext cx="9906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485"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10125" y="1295400"/>
            <a:ext cx="2571750" cy="1676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26490589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p:txBody>
          <a:bodyPr/>
          <a:lstStyle/>
          <a:p>
            <a:pPr algn="ctr"/>
            <a:r>
              <a:rPr lang="id-ID" b="1" smtClean="0">
                <a:solidFill>
                  <a:schemeClr val="tx1"/>
                </a:solidFill>
              </a:rPr>
              <a:t>(2)</a:t>
            </a:r>
            <a:r>
              <a:rPr lang="en-US" b="1" smtClean="0">
                <a:solidFill>
                  <a:schemeClr val="tx1"/>
                </a:solidFill>
              </a:rPr>
              <a:t>Pengorganisasian</a:t>
            </a:r>
          </a:p>
        </p:txBody>
      </p:sp>
      <p:sp>
        <p:nvSpPr>
          <p:cNvPr id="21507" name="Rectangle 3"/>
          <p:cNvSpPr>
            <a:spLocks noGrp="1" noChangeArrowheads="1"/>
          </p:cNvSpPr>
          <p:nvPr>
            <p:ph sz="quarter" idx="1"/>
          </p:nvPr>
        </p:nvSpPr>
        <p:spPr>
          <a:xfrm>
            <a:off x="1981200" y="1524000"/>
            <a:ext cx="8229600" cy="4572000"/>
          </a:xfrm>
        </p:spPr>
        <p:txBody>
          <a:bodyPr/>
          <a:lstStyle/>
          <a:p>
            <a:pPr>
              <a:lnSpc>
                <a:spcPct val="90000"/>
              </a:lnSpc>
            </a:pPr>
            <a:r>
              <a:rPr lang="en-US" sz="2800" b="1"/>
              <a:t>Membentuk / memanfaatkan tim </a:t>
            </a:r>
            <a:r>
              <a:rPr lang="id-ID" sz="2800" b="1"/>
              <a:t>kelompok </a:t>
            </a:r>
            <a:r>
              <a:rPr lang="en-US" sz="2800" b="1"/>
              <a:t>kerja </a:t>
            </a:r>
            <a:r>
              <a:rPr lang="id-ID" sz="2800" b="1"/>
              <a:t>(POKJA) </a:t>
            </a:r>
            <a:r>
              <a:rPr lang="en-US" sz="2800" b="1"/>
              <a:t>di masing-masing wilayah yang disesuaikan dengan </a:t>
            </a:r>
            <a:r>
              <a:rPr lang="id-ID" sz="2800" b="1"/>
              <a:t>kondisi yg ada </a:t>
            </a:r>
            <a:endParaRPr lang="en-US" sz="2800" b="1"/>
          </a:p>
          <a:p>
            <a:pPr>
              <a:lnSpc>
                <a:spcPct val="90000"/>
              </a:lnSpc>
            </a:pPr>
            <a:r>
              <a:rPr lang="en-US" sz="2800" b="1"/>
              <a:t>Adanya Dukungan Legal Aspek</a:t>
            </a:r>
            <a:r>
              <a:rPr lang="id-ID" sz="2800" b="1"/>
              <a:t> (lurah,</a:t>
            </a:r>
            <a:r>
              <a:rPr lang="en-US" sz="2800" b="1"/>
              <a:t> pengurus organisasi)</a:t>
            </a:r>
          </a:p>
          <a:p>
            <a:pPr>
              <a:lnSpc>
                <a:spcPct val="90000"/>
              </a:lnSpc>
            </a:pPr>
            <a:r>
              <a:rPr lang="en-US" sz="2800" b="1"/>
              <a:t>Melakukan </a:t>
            </a:r>
            <a:r>
              <a:rPr lang="id-ID" sz="2800" b="1"/>
              <a:t>pembinaan </a:t>
            </a:r>
            <a:r>
              <a:rPr lang="en-US" sz="2800" b="1"/>
              <a:t> berdasarkan tu</a:t>
            </a:r>
            <a:r>
              <a:rPr lang="id-ID" sz="2800" b="1"/>
              <a:t>poksi</a:t>
            </a:r>
            <a:r>
              <a:rPr lang="en-US" sz="2800" b="1"/>
              <a:t> masing-masing sektor terkait/organisasi</a:t>
            </a:r>
          </a:p>
        </p:txBody>
      </p:sp>
      <p:pic>
        <p:nvPicPr>
          <p:cNvPr id="21508" name="Picture 15"/>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524000" y="0"/>
            <a:ext cx="9906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1509" name="Picture 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58000" y="4343400"/>
            <a:ext cx="3581400" cy="2209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spTree>
    <p:extLst>
      <p:ext uri="{BB962C8B-B14F-4D97-AF65-F5344CB8AC3E}">
        <p14:creationId xmlns:p14="http://schemas.microsoft.com/office/powerpoint/2010/main" val="265868466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a:xfrm>
            <a:off x="1981200" y="533400"/>
            <a:ext cx="8229600" cy="685800"/>
          </a:xfrm>
        </p:spPr>
        <p:txBody>
          <a:bodyPr>
            <a:normAutofit fontScale="90000"/>
          </a:bodyPr>
          <a:lstStyle/>
          <a:p>
            <a:pPr algn="ctr">
              <a:defRPr/>
            </a:pPr>
            <a:r>
              <a:rPr lang="id-ID" b="1" smtClean="0">
                <a:solidFill>
                  <a:schemeClr val="tx1"/>
                </a:solidFill>
              </a:rPr>
              <a:t>(3)</a:t>
            </a:r>
            <a:r>
              <a:rPr lang="en-US" b="1" smtClean="0">
                <a:solidFill>
                  <a:schemeClr val="tx1"/>
                </a:solidFill>
              </a:rPr>
              <a:t>Pelaksanaan Kegiatan </a:t>
            </a:r>
          </a:p>
        </p:txBody>
      </p:sp>
      <p:sp>
        <p:nvSpPr>
          <p:cNvPr id="22531" name="Rectangle 3"/>
          <p:cNvSpPr>
            <a:spLocks noGrp="1" noChangeArrowheads="1"/>
          </p:cNvSpPr>
          <p:nvPr>
            <p:ph sz="quarter" idx="1"/>
          </p:nvPr>
        </p:nvSpPr>
        <p:spPr>
          <a:xfrm>
            <a:off x="1905000" y="1371600"/>
            <a:ext cx="8763000" cy="4038600"/>
          </a:xfrm>
        </p:spPr>
        <p:txBody>
          <a:bodyPr/>
          <a:lstStyle/>
          <a:p>
            <a:pPr marL="514350" indent="-514350">
              <a:lnSpc>
                <a:spcPct val="80000"/>
              </a:lnSpc>
              <a:buFontTx/>
              <a:buAutoNum type="alphaLcPeriod"/>
            </a:pPr>
            <a:r>
              <a:rPr lang="id-ID" sz="2200" b="1"/>
              <a:t>Pembentukan kelompok</a:t>
            </a:r>
          </a:p>
          <a:p>
            <a:pPr marL="514350" indent="-514350">
              <a:lnSpc>
                <a:spcPct val="80000"/>
              </a:lnSpc>
              <a:buNone/>
            </a:pPr>
            <a:r>
              <a:rPr lang="id-ID" sz="2500"/>
              <a:t>      </a:t>
            </a:r>
            <a:r>
              <a:rPr lang="id-ID" sz="1900"/>
              <a:t>- </a:t>
            </a:r>
            <a:r>
              <a:rPr lang="id-ID" sz="1900" b="1"/>
              <a:t>Identifikasi potensi dan permasalahan </a:t>
            </a:r>
            <a:r>
              <a:rPr lang="id-ID" sz="1900"/>
              <a:t>(jumlh kader, jumlh klg</a:t>
            </a:r>
            <a:r>
              <a:rPr lang="en-US" sz="1900"/>
              <a:t> </a:t>
            </a:r>
            <a:r>
              <a:rPr lang="id-ID" sz="1900"/>
              <a:t> yg mempunyai </a:t>
            </a:r>
            <a:r>
              <a:rPr lang="en-US" sz="1900"/>
              <a:t> </a:t>
            </a:r>
          </a:p>
          <a:p>
            <a:pPr marL="514350" indent="-514350">
              <a:lnSpc>
                <a:spcPct val="80000"/>
              </a:lnSpc>
              <a:buNone/>
            </a:pPr>
            <a:r>
              <a:rPr lang="en-US" sz="1900"/>
              <a:t>           </a:t>
            </a:r>
            <a:r>
              <a:rPr lang="id-ID" sz="1900"/>
              <a:t>balita , ketersediaan sarana prasarana)</a:t>
            </a:r>
          </a:p>
          <a:p>
            <a:pPr marL="514350" indent="-514350">
              <a:lnSpc>
                <a:spcPct val="80000"/>
              </a:lnSpc>
              <a:buNone/>
            </a:pPr>
            <a:r>
              <a:rPr lang="id-ID" sz="1900"/>
              <a:t>       </a:t>
            </a:r>
            <a:r>
              <a:rPr lang="en-US" sz="1900"/>
              <a:t> </a:t>
            </a:r>
            <a:r>
              <a:rPr lang="id-ID" sz="1900"/>
              <a:t>  - </a:t>
            </a:r>
            <a:r>
              <a:rPr lang="id-ID" sz="1900" b="1"/>
              <a:t>sosialisasi kpd  toma dan toga </a:t>
            </a:r>
            <a:r>
              <a:rPr lang="id-ID" sz="1900"/>
              <a:t>untuk mendapatkan dukungan</a:t>
            </a:r>
          </a:p>
          <a:p>
            <a:pPr marL="514350" indent="-514350">
              <a:lnSpc>
                <a:spcPct val="80000"/>
              </a:lnSpc>
              <a:buNone/>
            </a:pPr>
            <a:r>
              <a:rPr lang="id-ID" sz="1900"/>
              <a:t>b</a:t>
            </a:r>
            <a:r>
              <a:rPr lang="id-ID" sz="1900" b="1"/>
              <a:t>.    </a:t>
            </a:r>
            <a:r>
              <a:rPr lang="en-US" sz="2200" b="1"/>
              <a:t>Penggalangan Kesepakatan :</a:t>
            </a:r>
          </a:p>
          <a:p>
            <a:pPr marL="514350" indent="-514350">
              <a:lnSpc>
                <a:spcPct val="80000"/>
              </a:lnSpc>
              <a:buNone/>
            </a:pPr>
            <a:r>
              <a:rPr lang="en-US" sz="2500"/>
              <a:t>	</a:t>
            </a:r>
            <a:r>
              <a:rPr lang="en-US" sz="1900" b="1"/>
              <a:t>- Melalui Forum-forum yang telah ada</a:t>
            </a:r>
          </a:p>
          <a:p>
            <a:pPr marL="514350" indent="-514350">
              <a:lnSpc>
                <a:spcPct val="80000"/>
              </a:lnSpc>
              <a:buNone/>
            </a:pPr>
            <a:r>
              <a:rPr lang="en-US" sz="1900"/>
              <a:t>	- </a:t>
            </a:r>
            <a:r>
              <a:rPr lang="en-US" sz="1900" b="1"/>
              <a:t>Me</a:t>
            </a:r>
            <a:r>
              <a:rPr lang="id-ID" sz="1900" b="1"/>
              <a:t>ningkatkan kualitas pengelola dan pelaksana /kader</a:t>
            </a:r>
            <a:endParaRPr lang="en-US" sz="1900" b="1"/>
          </a:p>
          <a:p>
            <a:pPr marL="514350" indent="-514350">
              <a:lnSpc>
                <a:spcPct val="80000"/>
              </a:lnSpc>
              <a:buNone/>
            </a:pPr>
            <a:endParaRPr lang="id-ID" sz="1400"/>
          </a:p>
          <a:p>
            <a:pPr marL="514350" indent="-514350">
              <a:lnSpc>
                <a:spcPct val="80000"/>
              </a:lnSpc>
              <a:buNone/>
            </a:pPr>
            <a:endParaRPr lang="en-US" sz="1900"/>
          </a:p>
        </p:txBody>
      </p:sp>
      <p:pic>
        <p:nvPicPr>
          <p:cNvPr id="22532" name="Picture 15"/>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524000" y="0"/>
            <a:ext cx="9906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2533"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772400" y="4419600"/>
            <a:ext cx="2819400" cy="2133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2534" name="Picture 10" descr="PDVD_02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676400" y="4779964"/>
            <a:ext cx="2120900" cy="1849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2535" name="Picture 10" descr="PDVD_017"/>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572000" y="4416426"/>
            <a:ext cx="2984500" cy="2441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90827563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a:xfrm>
            <a:off x="1981200" y="533400"/>
            <a:ext cx="8229600" cy="685800"/>
          </a:xfrm>
        </p:spPr>
        <p:txBody>
          <a:bodyPr>
            <a:normAutofit fontScale="90000"/>
          </a:bodyPr>
          <a:lstStyle/>
          <a:p>
            <a:pPr algn="ctr">
              <a:defRPr/>
            </a:pPr>
            <a:r>
              <a:rPr lang="id-ID" b="1" dirty="0" smtClean="0">
                <a:solidFill>
                  <a:schemeClr val="tx1"/>
                </a:solidFill>
              </a:rPr>
              <a:t>(3)</a:t>
            </a:r>
            <a:r>
              <a:rPr lang="en-US" b="1" dirty="0" err="1" smtClean="0">
                <a:solidFill>
                  <a:schemeClr val="tx1"/>
                </a:solidFill>
              </a:rPr>
              <a:t>Pelaksanaan</a:t>
            </a:r>
            <a:r>
              <a:rPr lang="en-US" b="1" dirty="0" smtClean="0">
                <a:solidFill>
                  <a:schemeClr val="tx1"/>
                </a:solidFill>
              </a:rPr>
              <a:t> </a:t>
            </a:r>
            <a:r>
              <a:rPr lang="en-US" b="1" dirty="0" err="1" smtClean="0">
                <a:solidFill>
                  <a:schemeClr val="tx1"/>
                </a:solidFill>
              </a:rPr>
              <a:t>Kegiatan</a:t>
            </a:r>
            <a:r>
              <a:rPr lang="en-US" b="1" dirty="0" smtClean="0">
                <a:solidFill>
                  <a:schemeClr val="tx1"/>
                </a:solidFill>
              </a:rPr>
              <a:t> </a:t>
            </a:r>
          </a:p>
        </p:txBody>
      </p:sp>
      <p:sp>
        <p:nvSpPr>
          <p:cNvPr id="23555" name="Rectangle 3"/>
          <p:cNvSpPr>
            <a:spLocks noGrp="1" noChangeArrowheads="1"/>
          </p:cNvSpPr>
          <p:nvPr>
            <p:ph sz="quarter" idx="1"/>
          </p:nvPr>
        </p:nvSpPr>
        <p:spPr>
          <a:xfrm>
            <a:off x="1905000" y="1371600"/>
            <a:ext cx="7239000" cy="2971800"/>
          </a:xfrm>
        </p:spPr>
        <p:txBody>
          <a:bodyPr>
            <a:normAutofit fontScale="85000" lnSpcReduction="20000"/>
          </a:bodyPr>
          <a:lstStyle/>
          <a:p>
            <a:pPr marL="514350" indent="-514350">
              <a:lnSpc>
                <a:spcPct val="80000"/>
              </a:lnSpc>
              <a:buNone/>
            </a:pPr>
            <a:endParaRPr lang="id-ID" sz="1400"/>
          </a:p>
          <a:p>
            <a:pPr marL="514350" indent="-514350">
              <a:lnSpc>
                <a:spcPct val="80000"/>
              </a:lnSpc>
              <a:buNone/>
            </a:pPr>
            <a:r>
              <a:rPr lang="id-ID" sz="1900"/>
              <a:t>c. 	</a:t>
            </a:r>
            <a:r>
              <a:rPr lang="id-ID" sz="2200" b="1"/>
              <a:t>Pelayanan kegiatan</a:t>
            </a:r>
            <a:endParaRPr lang="en-US" sz="2200" b="1"/>
          </a:p>
          <a:p>
            <a:pPr marL="514350" indent="-514350">
              <a:lnSpc>
                <a:spcPct val="80000"/>
              </a:lnSpc>
              <a:buNone/>
            </a:pPr>
            <a:r>
              <a:rPr lang="en-US" sz="2500"/>
              <a:t>	</a:t>
            </a:r>
            <a:r>
              <a:rPr lang="en-US" sz="1800"/>
              <a:t>- </a:t>
            </a:r>
            <a:r>
              <a:rPr lang="en-US" b="1"/>
              <a:t>Penetapan kegiatan sesuai kesepakatan</a:t>
            </a:r>
            <a:r>
              <a:rPr lang="id-ID" b="1"/>
              <a:t> </a:t>
            </a:r>
            <a:r>
              <a:rPr lang="id-ID"/>
              <a:t>(waktu,tempat keg, </a:t>
            </a:r>
          </a:p>
          <a:p>
            <a:pPr marL="514350" indent="-514350">
              <a:lnSpc>
                <a:spcPct val="80000"/>
              </a:lnSpc>
              <a:buNone/>
            </a:pPr>
            <a:r>
              <a:rPr lang="id-ID"/>
              <a:t>             materi,tenaga penyuluh)</a:t>
            </a:r>
            <a:endParaRPr lang="en-US"/>
          </a:p>
          <a:p>
            <a:pPr marL="514350" indent="-514350">
              <a:lnSpc>
                <a:spcPct val="80000"/>
              </a:lnSpc>
              <a:buNone/>
            </a:pPr>
            <a:r>
              <a:rPr lang="en-US"/>
              <a:t>	- </a:t>
            </a:r>
            <a:r>
              <a:rPr lang="id-ID" b="1"/>
              <a:t>melaksanakan penyuluhan kepada keluarga </a:t>
            </a:r>
            <a:r>
              <a:rPr lang="id-ID"/>
              <a:t>(sesuai tata </a:t>
            </a:r>
            <a:r>
              <a:rPr lang="en-US"/>
              <a:t>   </a:t>
            </a:r>
          </a:p>
          <a:p>
            <a:pPr marL="514350" indent="-514350">
              <a:lnSpc>
                <a:spcPct val="80000"/>
              </a:lnSpc>
              <a:buNone/>
            </a:pPr>
            <a:r>
              <a:rPr lang="en-US"/>
              <a:t>            </a:t>
            </a:r>
            <a:r>
              <a:rPr lang="id-ID"/>
              <a:t>laksana  penyuluhan )</a:t>
            </a:r>
          </a:p>
          <a:p>
            <a:pPr marL="514350" indent="-514350">
              <a:lnSpc>
                <a:spcPct val="80000"/>
              </a:lnSpc>
              <a:buNone/>
            </a:pPr>
            <a:r>
              <a:rPr lang="id-ID"/>
              <a:t>	- </a:t>
            </a:r>
            <a:r>
              <a:rPr lang="id-ID" b="1"/>
              <a:t>Memantau perkembangan anak </a:t>
            </a:r>
            <a:r>
              <a:rPr lang="id-ID"/>
              <a:t>menggunakan KKA</a:t>
            </a:r>
          </a:p>
          <a:p>
            <a:pPr marL="514350" indent="-514350">
              <a:lnSpc>
                <a:spcPct val="80000"/>
              </a:lnSpc>
              <a:buNone/>
            </a:pPr>
            <a:r>
              <a:rPr lang="id-ID"/>
              <a:t>	- </a:t>
            </a:r>
            <a:r>
              <a:rPr lang="id-ID" b="1"/>
              <a:t>Melakukan kunjungan  rumah</a:t>
            </a:r>
          </a:p>
          <a:p>
            <a:pPr marL="514350" indent="-514350">
              <a:lnSpc>
                <a:spcPct val="80000"/>
              </a:lnSpc>
              <a:buNone/>
            </a:pPr>
            <a:r>
              <a:rPr lang="id-ID" b="1"/>
              <a:t>	- Melakukan rujukan (</a:t>
            </a:r>
            <a:r>
              <a:rPr lang="id-ID"/>
              <a:t>bila diperlukan)</a:t>
            </a:r>
            <a:endParaRPr lang="en-US"/>
          </a:p>
        </p:txBody>
      </p:sp>
      <p:pic>
        <p:nvPicPr>
          <p:cNvPr id="23556" name="Picture 15"/>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524000" y="0"/>
            <a:ext cx="9906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3557" name="Picture 11" descr="timbangan0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95450" y="4800600"/>
            <a:ext cx="2266950" cy="182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3558" name="Picture 4" descr="IMG_0030"/>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929064" y="4800600"/>
            <a:ext cx="2090737" cy="182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3559" name="Picture 4" descr="PDVD_007"/>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943600" y="4800600"/>
            <a:ext cx="2533650" cy="182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3560" name="Picture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229600" y="4191000"/>
            <a:ext cx="2209800" cy="2438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7687347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a:xfrm>
            <a:off x="1981200" y="304800"/>
            <a:ext cx="8001000" cy="533400"/>
          </a:xfrm>
        </p:spPr>
        <p:txBody>
          <a:bodyPr>
            <a:normAutofit fontScale="90000"/>
          </a:bodyPr>
          <a:lstStyle/>
          <a:p>
            <a:pPr algn="ctr">
              <a:defRPr/>
            </a:pPr>
            <a:r>
              <a:rPr lang="id-ID" smtClean="0">
                <a:solidFill>
                  <a:schemeClr val="tx1"/>
                </a:solidFill>
              </a:rPr>
              <a:t>(4)</a:t>
            </a:r>
            <a:r>
              <a:rPr lang="en-US" smtClean="0">
                <a:solidFill>
                  <a:schemeClr val="tx1"/>
                </a:solidFill>
              </a:rPr>
              <a:t>P</a:t>
            </a:r>
            <a:r>
              <a:rPr lang="id-ID" smtClean="0">
                <a:solidFill>
                  <a:schemeClr val="tx1"/>
                </a:solidFill>
              </a:rPr>
              <a:t>e</a:t>
            </a:r>
            <a:r>
              <a:rPr lang="en-US" smtClean="0">
                <a:solidFill>
                  <a:schemeClr val="tx1"/>
                </a:solidFill>
              </a:rPr>
              <a:t>mantauan dan Evaluasi</a:t>
            </a:r>
            <a:r>
              <a:rPr lang="id-ID" smtClean="0">
                <a:solidFill>
                  <a:schemeClr val="tx1"/>
                </a:solidFill>
              </a:rPr>
              <a:t> </a:t>
            </a:r>
          </a:p>
        </p:txBody>
      </p:sp>
      <p:sp>
        <p:nvSpPr>
          <p:cNvPr id="21507" name="Rectangle 3"/>
          <p:cNvSpPr>
            <a:spLocks noGrp="1" noChangeArrowheads="1"/>
          </p:cNvSpPr>
          <p:nvPr>
            <p:ph sz="quarter" idx="1"/>
          </p:nvPr>
        </p:nvSpPr>
        <p:spPr>
          <a:xfrm>
            <a:off x="1905000" y="1447800"/>
            <a:ext cx="8458200" cy="3581400"/>
          </a:xfrm>
        </p:spPr>
        <p:txBody>
          <a:bodyPr>
            <a:normAutofit lnSpcReduction="10000"/>
          </a:bodyPr>
          <a:lstStyle/>
          <a:p>
            <a:pPr marL="609600" indent="-609600">
              <a:spcBef>
                <a:spcPts val="580"/>
              </a:spcBef>
              <a:spcAft>
                <a:spcPts val="0"/>
              </a:spcAft>
              <a:buNone/>
              <a:defRPr/>
            </a:pPr>
            <a:r>
              <a:rPr lang="id-ID" sz="3600" b="1" dirty="0"/>
              <a:t>Pe</a:t>
            </a:r>
            <a:r>
              <a:rPr lang="en-US" sz="3600" b="1" dirty="0" err="1"/>
              <a:t>mantauan</a:t>
            </a:r>
            <a:r>
              <a:rPr lang="en-US" sz="3600" b="1" dirty="0"/>
              <a:t> </a:t>
            </a:r>
            <a:r>
              <a:rPr lang="en-US" sz="3600" b="1" dirty="0" err="1"/>
              <a:t>dan</a:t>
            </a:r>
            <a:r>
              <a:rPr lang="en-US" sz="3600" b="1" dirty="0"/>
              <a:t> </a:t>
            </a:r>
            <a:r>
              <a:rPr lang="en-US" sz="3600" b="1" dirty="0" err="1"/>
              <a:t>evaluasi</a:t>
            </a:r>
            <a:r>
              <a:rPr lang="en-US" sz="3600" b="1" dirty="0"/>
              <a:t> </a:t>
            </a:r>
            <a:r>
              <a:rPr lang="id-ID" sz="3600" b="1" dirty="0"/>
              <a:t>dilakukan melalui :</a:t>
            </a:r>
          </a:p>
          <a:p>
            <a:pPr marL="609600" indent="-609600">
              <a:spcBef>
                <a:spcPts val="580"/>
              </a:spcBef>
              <a:spcAft>
                <a:spcPts val="0"/>
              </a:spcAft>
              <a:buNone/>
              <a:defRPr/>
            </a:pPr>
            <a:r>
              <a:rPr lang="id-ID" dirty="0" smtClean="0"/>
              <a:t>a.  </a:t>
            </a:r>
            <a:r>
              <a:rPr lang="id-ID" sz="3600" dirty="0"/>
              <a:t>Monitoring /Pemantauan Program, tenaga, dana, dan sarana</a:t>
            </a:r>
          </a:p>
          <a:p>
            <a:pPr marL="609600" indent="-609600">
              <a:spcBef>
                <a:spcPts val="580"/>
              </a:spcBef>
              <a:spcAft>
                <a:spcPts val="0"/>
              </a:spcAft>
              <a:buNone/>
              <a:defRPr/>
            </a:pPr>
            <a:r>
              <a:rPr lang="id-ID" sz="3600" dirty="0"/>
              <a:t>b.  Evaluasi pelaksanaan kegiatan sesuai dengan rencana yang telah ditetapkan. </a:t>
            </a:r>
          </a:p>
          <a:p>
            <a:pPr marL="609600" indent="-609600">
              <a:spcBef>
                <a:spcPts val="580"/>
              </a:spcBef>
              <a:spcAft>
                <a:spcPts val="0"/>
              </a:spcAft>
              <a:buNone/>
              <a:defRPr/>
            </a:pPr>
            <a:r>
              <a:rPr lang="id-ID" sz="3600" dirty="0"/>
              <a:t>c.  Indikator keberhasilan program</a:t>
            </a:r>
          </a:p>
        </p:txBody>
      </p:sp>
      <p:pic>
        <p:nvPicPr>
          <p:cNvPr id="24580" name="Picture 15"/>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524000" y="0"/>
            <a:ext cx="9906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4581" name="Picture 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467600" y="4800600"/>
            <a:ext cx="2971800" cy="175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spTree>
    <p:extLst>
      <p:ext uri="{BB962C8B-B14F-4D97-AF65-F5344CB8AC3E}">
        <p14:creationId xmlns:p14="http://schemas.microsoft.com/office/powerpoint/2010/main" val="160155854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itle 1"/>
          <p:cNvSpPr>
            <a:spLocks noGrp="1"/>
          </p:cNvSpPr>
          <p:nvPr>
            <p:ph type="title"/>
          </p:nvPr>
        </p:nvSpPr>
        <p:spPr>
          <a:xfrm>
            <a:off x="1981200" y="609600"/>
            <a:ext cx="8229600" cy="685800"/>
          </a:xfrm>
          <a:ln w="38100">
            <a:solidFill>
              <a:schemeClr val="accent1"/>
            </a:solidFill>
            <a:miter lim="800000"/>
            <a:headEnd/>
            <a:tailEnd/>
          </a:ln>
        </p:spPr>
        <p:txBody>
          <a:bodyPr/>
          <a:lstStyle/>
          <a:p>
            <a:r>
              <a:rPr lang="en-US" sz="3200" b="1">
                <a:solidFill>
                  <a:schemeClr val="tx1"/>
                </a:solidFill>
                <a:latin typeface="Gungsuh" panose="02030600000101010101" pitchFamily="18" charset="-127"/>
                <a:ea typeface="Gungsuh" panose="02030600000101010101" pitchFamily="18" charset="-127"/>
              </a:rPr>
              <a:t>  Tata laksana penyuluhan </a:t>
            </a:r>
          </a:p>
        </p:txBody>
      </p:sp>
      <p:sp>
        <p:nvSpPr>
          <p:cNvPr id="26627" name="Content Placeholder 2"/>
          <p:cNvSpPr>
            <a:spLocks noGrp="1"/>
          </p:cNvSpPr>
          <p:nvPr>
            <p:ph sz="quarter" idx="1"/>
          </p:nvPr>
        </p:nvSpPr>
        <p:spPr>
          <a:xfrm>
            <a:off x="2133600" y="1676400"/>
            <a:ext cx="8229600" cy="3581400"/>
          </a:xfrm>
          <a:ln w="57150">
            <a:solidFill>
              <a:srgbClr val="C00000"/>
            </a:solidFill>
          </a:ln>
        </p:spPr>
        <p:txBody>
          <a:bodyPr>
            <a:normAutofit fontScale="92500" lnSpcReduction="10000"/>
          </a:bodyPr>
          <a:lstStyle/>
          <a:p>
            <a:pPr marL="274320" indent="-274320">
              <a:lnSpc>
                <a:spcPct val="80000"/>
              </a:lnSpc>
              <a:spcBef>
                <a:spcPts val="580"/>
              </a:spcBef>
              <a:spcAft>
                <a:spcPts val="0"/>
              </a:spcAft>
              <a:buFont typeface="Wingdings 2"/>
              <a:buChar char=""/>
              <a:defRPr/>
            </a:pPr>
            <a:endParaRPr lang="en-US" sz="3200" b="1" dirty="0">
              <a:solidFill>
                <a:srgbClr val="B95B22"/>
              </a:solidFill>
            </a:endParaRPr>
          </a:p>
          <a:p>
            <a:pPr marL="274320" indent="-274320">
              <a:lnSpc>
                <a:spcPct val="80000"/>
              </a:lnSpc>
              <a:spcBef>
                <a:spcPts val="580"/>
              </a:spcBef>
              <a:spcAft>
                <a:spcPts val="0"/>
              </a:spcAft>
              <a:buFont typeface="Wingdings 2"/>
              <a:buChar char=""/>
              <a:defRPr/>
            </a:pPr>
            <a:r>
              <a:rPr lang="en-US" sz="3200" b="1" dirty="0" err="1">
                <a:solidFill>
                  <a:srgbClr val="B95B22"/>
                </a:solidFill>
              </a:rPr>
              <a:t>Pembukaan</a:t>
            </a:r>
            <a:r>
              <a:rPr lang="en-US" sz="3200" b="1" dirty="0">
                <a:solidFill>
                  <a:srgbClr val="B95B22"/>
                </a:solidFill>
              </a:rPr>
              <a:t> </a:t>
            </a:r>
          </a:p>
          <a:p>
            <a:pPr marL="274320" indent="-274320">
              <a:lnSpc>
                <a:spcPct val="80000"/>
              </a:lnSpc>
              <a:spcBef>
                <a:spcPts val="580"/>
              </a:spcBef>
              <a:spcAft>
                <a:spcPts val="0"/>
              </a:spcAft>
              <a:buNone/>
              <a:defRPr/>
            </a:pPr>
            <a:r>
              <a:rPr lang="en-US" sz="1100" b="1" dirty="0"/>
              <a:t>	</a:t>
            </a:r>
            <a:r>
              <a:rPr lang="en-US" b="1" dirty="0" smtClean="0"/>
              <a:t>-  </a:t>
            </a:r>
            <a:r>
              <a:rPr lang="en-US" b="1" dirty="0" err="1" smtClean="0"/>
              <a:t>pembukaan</a:t>
            </a:r>
            <a:r>
              <a:rPr lang="en-US" b="1" dirty="0" smtClean="0"/>
              <a:t> (</a:t>
            </a:r>
            <a:r>
              <a:rPr lang="en-US" b="1" dirty="0" err="1" smtClean="0"/>
              <a:t>selamat</a:t>
            </a:r>
            <a:r>
              <a:rPr lang="en-US" b="1" dirty="0" smtClean="0"/>
              <a:t> </a:t>
            </a:r>
            <a:r>
              <a:rPr lang="en-US" b="1" dirty="0" err="1" smtClean="0"/>
              <a:t>datang</a:t>
            </a:r>
            <a:r>
              <a:rPr lang="en-US" b="1" dirty="0" smtClean="0"/>
              <a:t>), </a:t>
            </a:r>
            <a:r>
              <a:rPr lang="en-US" b="1" dirty="0" err="1" smtClean="0"/>
              <a:t>doa</a:t>
            </a:r>
            <a:endParaRPr lang="en-US" b="1" dirty="0" smtClean="0"/>
          </a:p>
          <a:p>
            <a:pPr marL="274320" indent="-274320">
              <a:lnSpc>
                <a:spcPct val="80000"/>
              </a:lnSpc>
              <a:spcBef>
                <a:spcPts val="580"/>
              </a:spcBef>
              <a:spcAft>
                <a:spcPts val="0"/>
              </a:spcAft>
              <a:buNone/>
              <a:defRPr/>
            </a:pPr>
            <a:r>
              <a:rPr lang="en-US" b="1" dirty="0" smtClean="0"/>
              <a:t>	-  </a:t>
            </a:r>
            <a:r>
              <a:rPr lang="en-US" b="1" dirty="0" err="1" smtClean="0"/>
              <a:t>pembahasan</a:t>
            </a:r>
            <a:r>
              <a:rPr lang="en-US" b="1" dirty="0" smtClean="0"/>
              <a:t> </a:t>
            </a:r>
            <a:r>
              <a:rPr lang="en-US" b="1" dirty="0" err="1" smtClean="0"/>
              <a:t>kesertaan</a:t>
            </a:r>
            <a:r>
              <a:rPr lang="en-US" b="1" dirty="0" smtClean="0"/>
              <a:t> </a:t>
            </a:r>
            <a:r>
              <a:rPr lang="en-US" b="1" dirty="0" err="1" smtClean="0"/>
              <a:t>ber</a:t>
            </a:r>
            <a:r>
              <a:rPr lang="en-US" b="1" dirty="0" smtClean="0"/>
              <a:t> –KB</a:t>
            </a:r>
          </a:p>
          <a:p>
            <a:pPr marL="274320" indent="-274320">
              <a:lnSpc>
                <a:spcPct val="80000"/>
              </a:lnSpc>
              <a:spcBef>
                <a:spcPts val="580"/>
              </a:spcBef>
              <a:spcAft>
                <a:spcPts val="0"/>
              </a:spcAft>
              <a:buNone/>
              <a:defRPr/>
            </a:pPr>
            <a:r>
              <a:rPr lang="en-US" b="1" dirty="0" smtClean="0"/>
              <a:t>	-  </a:t>
            </a:r>
            <a:r>
              <a:rPr lang="en-US" b="1" dirty="0" err="1" smtClean="0"/>
              <a:t>membahas</a:t>
            </a:r>
            <a:r>
              <a:rPr lang="en-US" b="1" dirty="0" smtClean="0"/>
              <a:t> </a:t>
            </a:r>
            <a:r>
              <a:rPr lang="en-US" b="1" dirty="0" err="1" smtClean="0"/>
              <a:t>materi</a:t>
            </a:r>
            <a:r>
              <a:rPr lang="en-US" b="1" dirty="0" smtClean="0"/>
              <a:t> </a:t>
            </a:r>
            <a:r>
              <a:rPr lang="en-US" b="1" dirty="0" err="1" smtClean="0"/>
              <a:t>bulan</a:t>
            </a:r>
            <a:r>
              <a:rPr lang="en-US" b="1" dirty="0" smtClean="0"/>
              <a:t> </a:t>
            </a:r>
            <a:r>
              <a:rPr lang="en-US" b="1" dirty="0" err="1" smtClean="0"/>
              <a:t>lalu</a:t>
            </a:r>
            <a:r>
              <a:rPr lang="en-US" b="1" dirty="0" smtClean="0"/>
              <a:t> (PR)</a:t>
            </a:r>
          </a:p>
          <a:p>
            <a:pPr marL="274320" indent="-274320">
              <a:lnSpc>
                <a:spcPct val="80000"/>
              </a:lnSpc>
              <a:spcBef>
                <a:spcPts val="580"/>
              </a:spcBef>
              <a:spcAft>
                <a:spcPts val="0"/>
              </a:spcAft>
              <a:buNone/>
              <a:defRPr/>
            </a:pPr>
            <a:endParaRPr lang="en-US" sz="2100" b="1" dirty="0"/>
          </a:p>
          <a:p>
            <a:pPr marL="274320" indent="-274320">
              <a:lnSpc>
                <a:spcPct val="80000"/>
              </a:lnSpc>
              <a:spcBef>
                <a:spcPts val="580"/>
              </a:spcBef>
              <a:spcAft>
                <a:spcPts val="0"/>
              </a:spcAft>
              <a:buFont typeface="Wingdings 2"/>
              <a:buChar char=""/>
              <a:defRPr/>
            </a:pPr>
            <a:r>
              <a:rPr lang="en-US" sz="3200" b="1" dirty="0" err="1">
                <a:solidFill>
                  <a:srgbClr val="B95B22"/>
                </a:solidFill>
              </a:rPr>
              <a:t>Penyampaian</a:t>
            </a:r>
            <a:r>
              <a:rPr lang="en-US" sz="3200" b="1" dirty="0">
                <a:solidFill>
                  <a:srgbClr val="B95B22"/>
                </a:solidFill>
              </a:rPr>
              <a:t>  </a:t>
            </a:r>
            <a:r>
              <a:rPr lang="en-US" sz="3200" b="1" dirty="0" err="1">
                <a:solidFill>
                  <a:srgbClr val="B95B22"/>
                </a:solidFill>
              </a:rPr>
              <a:t>materi</a:t>
            </a:r>
            <a:r>
              <a:rPr lang="en-US" sz="3200" b="1" dirty="0">
                <a:solidFill>
                  <a:srgbClr val="B95B22"/>
                </a:solidFill>
              </a:rPr>
              <a:t>   </a:t>
            </a:r>
            <a:r>
              <a:rPr lang="en-US" sz="3200" b="1" dirty="0" err="1">
                <a:solidFill>
                  <a:srgbClr val="B95B22"/>
                </a:solidFill>
              </a:rPr>
              <a:t>inti</a:t>
            </a:r>
            <a:endParaRPr lang="en-US" sz="3200" b="1" dirty="0">
              <a:solidFill>
                <a:srgbClr val="B95B22"/>
              </a:solidFill>
            </a:endParaRPr>
          </a:p>
          <a:p>
            <a:pPr marL="274320" indent="-274320">
              <a:lnSpc>
                <a:spcPct val="80000"/>
              </a:lnSpc>
              <a:spcBef>
                <a:spcPts val="580"/>
              </a:spcBef>
              <a:spcAft>
                <a:spcPts val="0"/>
              </a:spcAft>
              <a:buNone/>
              <a:defRPr/>
            </a:pPr>
            <a:r>
              <a:rPr lang="en-US" sz="1100" b="1" dirty="0"/>
              <a:t>	</a:t>
            </a:r>
            <a:r>
              <a:rPr lang="en-US" b="1" dirty="0" smtClean="0"/>
              <a:t>-   </a:t>
            </a:r>
            <a:r>
              <a:rPr lang="en-US" b="1" dirty="0" err="1" smtClean="0"/>
              <a:t>menyampaikan</a:t>
            </a:r>
            <a:r>
              <a:rPr lang="en-US" b="1" dirty="0" smtClean="0"/>
              <a:t> </a:t>
            </a:r>
            <a:r>
              <a:rPr lang="en-US" b="1" dirty="0" err="1" smtClean="0"/>
              <a:t>materi</a:t>
            </a:r>
            <a:r>
              <a:rPr lang="en-US" b="1" dirty="0" smtClean="0"/>
              <a:t>  </a:t>
            </a:r>
            <a:r>
              <a:rPr lang="en-US" b="1" dirty="0" err="1" smtClean="0"/>
              <a:t>inti</a:t>
            </a:r>
            <a:r>
              <a:rPr lang="en-US" b="1" dirty="0" smtClean="0"/>
              <a:t> </a:t>
            </a:r>
            <a:r>
              <a:rPr lang="en-US" b="1" dirty="0" err="1" smtClean="0"/>
              <a:t>sesuai</a:t>
            </a:r>
            <a:r>
              <a:rPr lang="en-US" b="1" dirty="0" smtClean="0"/>
              <a:t> </a:t>
            </a:r>
            <a:r>
              <a:rPr lang="en-US" b="1" dirty="0" err="1" smtClean="0"/>
              <a:t>kesepakatan</a:t>
            </a:r>
            <a:r>
              <a:rPr lang="en-US" b="1" dirty="0" smtClean="0"/>
              <a:t>, </a:t>
            </a:r>
          </a:p>
          <a:p>
            <a:pPr marL="274320" indent="-274320">
              <a:lnSpc>
                <a:spcPct val="80000"/>
              </a:lnSpc>
              <a:spcBef>
                <a:spcPts val="580"/>
              </a:spcBef>
              <a:spcAft>
                <a:spcPts val="0"/>
              </a:spcAft>
              <a:buNone/>
              <a:defRPr/>
            </a:pPr>
            <a:r>
              <a:rPr lang="en-US" b="1" dirty="0" smtClean="0"/>
              <a:t>	-  </a:t>
            </a:r>
            <a:r>
              <a:rPr lang="en-US" b="1" dirty="0" err="1" smtClean="0"/>
              <a:t>diskusi</a:t>
            </a:r>
            <a:r>
              <a:rPr lang="en-US" b="1" dirty="0" smtClean="0"/>
              <a:t> </a:t>
            </a:r>
            <a:r>
              <a:rPr lang="en-US" b="1" dirty="0" err="1" smtClean="0"/>
              <a:t>dengan</a:t>
            </a:r>
            <a:r>
              <a:rPr lang="en-US" b="1" dirty="0" smtClean="0"/>
              <a:t> </a:t>
            </a:r>
            <a:r>
              <a:rPr lang="en-US" b="1" dirty="0" err="1" smtClean="0"/>
              <a:t>peserta</a:t>
            </a:r>
            <a:endParaRPr lang="en-US" b="1" dirty="0" smtClean="0"/>
          </a:p>
          <a:p>
            <a:pPr marL="274320" indent="-274320">
              <a:lnSpc>
                <a:spcPct val="80000"/>
              </a:lnSpc>
              <a:spcBef>
                <a:spcPts val="580"/>
              </a:spcBef>
              <a:spcAft>
                <a:spcPts val="0"/>
              </a:spcAft>
              <a:buNone/>
              <a:defRPr/>
            </a:pPr>
            <a:r>
              <a:rPr lang="en-US" b="1" dirty="0" smtClean="0"/>
              <a:t>	-  </a:t>
            </a:r>
            <a:r>
              <a:rPr lang="en-US" b="1" dirty="0" err="1" smtClean="0"/>
              <a:t>peragaan</a:t>
            </a:r>
            <a:r>
              <a:rPr lang="en-US" b="1" dirty="0" smtClean="0"/>
              <a:t>/</a:t>
            </a:r>
            <a:r>
              <a:rPr lang="en-US" b="1" dirty="0" err="1" smtClean="0"/>
              <a:t>bermain</a:t>
            </a:r>
            <a:r>
              <a:rPr lang="en-US" b="1" dirty="0" smtClean="0"/>
              <a:t> </a:t>
            </a:r>
            <a:r>
              <a:rPr lang="en-US" b="1" dirty="0" err="1" smtClean="0"/>
              <a:t>peran</a:t>
            </a:r>
            <a:r>
              <a:rPr lang="en-US" b="1" dirty="0" smtClean="0"/>
              <a:t>  </a:t>
            </a:r>
            <a:r>
              <a:rPr lang="en-US" b="1" dirty="0" err="1" smtClean="0"/>
              <a:t>cara</a:t>
            </a:r>
            <a:r>
              <a:rPr lang="en-US" b="1" dirty="0" smtClean="0"/>
              <a:t> </a:t>
            </a:r>
            <a:r>
              <a:rPr lang="en-US" b="1" dirty="0" err="1" smtClean="0"/>
              <a:t>menstimulasi</a:t>
            </a:r>
            <a:r>
              <a:rPr lang="en-US" b="1" dirty="0" smtClean="0"/>
              <a:t> </a:t>
            </a:r>
            <a:r>
              <a:rPr lang="en-US" b="1" dirty="0" err="1" smtClean="0"/>
              <a:t>anak</a:t>
            </a:r>
            <a:r>
              <a:rPr lang="en-US" b="1" dirty="0" smtClean="0"/>
              <a:t> dg   </a:t>
            </a:r>
          </a:p>
          <a:p>
            <a:pPr marL="274320" indent="-274320">
              <a:lnSpc>
                <a:spcPct val="80000"/>
              </a:lnSpc>
              <a:spcBef>
                <a:spcPts val="580"/>
              </a:spcBef>
              <a:spcAft>
                <a:spcPts val="0"/>
              </a:spcAft>
              <a:buNone/>
              <a:defRPr/>
            </a:pPr>
            <a:r>
              <a:rPr lang="en-US" b="1" dirty="0" smtClean="0"/>
              <a:t>       </a:t>
            </a:r>
            <a:r>
              <a:rPr lang="en-US" b="1" dirty="0" err="1" smtClean="0"/>
              <a:t>menggunakan</a:t>
            </a:r>
            <a:r>
              <a:rPr lang="en-US" b="1" dirty="0" smtClean="0"/>
              <a:t> </a:t>
            </a:r>
            <a:r>
              <a:rPr lang="id-ID" b="1" dirty="0" smtClean="0"/>
              <a:t> </a:t>
            </a:r>
            <a:r>
              <a:rPr lang="en-US" b="1" dirty="0" smtClean="0"/>
              <a:t>m</a:t>
            </a:r>
            <a:r>
              <a:rPr lang="id-ID" b="1" dirty="0" smtClean="0"/>
              <a:t>edia  ( </a:t>
            </a:r>
            <a:r>
              <a:rPr lang="en-US" b="1" dirty="0" smtClean="0"/>
              <a:t>APE</a:t>
            </a:r>
            <a:r>
              <a:rPr lang="id-ID" b="1" dirty="0" smtClean="0"/>
              <a:t>,dongeng, lagu)</a:t>
            </a:r>
            <a:endParaRPr lang="en-US" b="1" dirty="0" smtClean="0"/>
          </a:p>
        </p:txBody>
      </p:sp>
      <p:pic>
        <p:nvPicPr>
          <p:cNvPr id="30724" name="Picture 15"/>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524000" y="0"/>
            <a:ext cx="990600" cy="99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25" name="Picture 24" descr="donge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33600" y="5029200"/>
            <a:ext cx="2667000" cy="1676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26" name="Picture 20" descr="singing-kids">
            <a:hlinkClick r:id="rId4"/>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924800" y="5410200"/>
            <a:ext cx="2209800" cy="1219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27" name="Picture 4"/>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534400" y="1143000"/>
            <a:ext cx="1600200" cy="2057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2400578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itle 1"/>
          <p:cNvSpPr>
            <a:spLocks noGrp="1"/>
          </p:cNvSpPr>
          <p:nvPr>
            <p:ph type="title"/>
          </p:nvPr>
        </p:nvSpPr>
        <p:spPr>
          <a:xfrm>
            <a:off x="1981200" y="609600"/>
            <a:ext cx="8229600" cy="685800"/>
          </a:xfrm>
          <a:ln w="38100">
            <a:solidFill>
              <a:schemeClr val="accent1"/>
            </a:solidFill>
            <a:miter lim="800000"/>
            <a:headEnd/>
            <a:tailEnd/>
          </a:ln>
        </p:spPr>
        <p:txBody>
          <a:bodyPr/>
          <a:lstStyle/>
          <a:p>
            <a:r>
              <a:rPr lang="en-US" sz="3200" b="1">
                <a:solidFill>
                  <a:schemeClr val="tx1"/>
                </a:solidFill>
                <a:latin typeface="Gungsuh" panose="02030600000101010101" pitchFamily="18" charset="-127"/>
                <a:ea typeface="Gungsuh" panose="02030600000101010101" pitchFamily="18" charset="-127"/>
              </a:rPr>
              <a:t>  Tata laksana penyuluhan </a:t>
            </a:r>
          </a:p>
        </p:txBody>
      </p:sp>
      <p:sp>
        <p:nvSpPr>
          <p:cNvPr id="31747" name="Content Placeholder 2"/>
          <p:cNvSpPr>
            <a:spLocks noGrp="1"/>
          </p:cNvSpPr>
          <p:nvPr>
            <p:ph sz="quarter" idx="1"/>
          </p:nvPr>
        </p:nvSpPr>
        <p:spPr>
          <a:xfrm>
            <a:off x="2133600" y="1676400"/>
            <a:ext cx="8229600" cy="3581400"/>
          </a:xfrm>
          <a:ln w="57150">
            <a:solidFill>
              <a:srgbClr val="C00000"/>
            </a:solidFill>
            <a:miter lim="800000"/>
            <a:headEnd/>
            <a:tailEnd/>
          </a:ln>
        </p:spPr>
        <p:txBody>
          <a:bodyPr>
            <a:normAutofit fontScale="92500" lnSpcReduction="10000"/>
          </a:bodyPr>
          <a:lstStyle/>
          <a:p>
            <a:pPr>
              <a:lnSpc>
                <a:spcPct val="80000"/>
              </a:lnSpc>
            </a:pPr>
            <a:endParaRPr lang="en-US" sz="4000" b="1">
              <a:solidFill>
                <a:srgbClr val="B95B22"/>
              </a:solidFill>
            </a:endParaRPr>
          </a:p>
          <a:p>
            <a:pPr>
              <a:lnSpc>
                <a:spcPct val="80000"/>
              </a:lnSpc>
            </a:pPr>
            <a:r>
              <a:rPr lang="en-US" sz="4000" b="1">
                <a:solidFill>
                  <a:srgbClr val="B95B22"/>
                </a:solidFill>
              </a:rPr>
              <a:t>Penutup</a:t>
            </a:r>
          </a:p>
          <a:p>
            <a:pPr>
              <a:lnSpc>
                <a:spcPct val="80000"/>
              </a:lnSpc>
              <a:buFont typeface="Wingdings" panose="05000000000000000000" pitchFamily="2" charset="2"/>
              <a:buNone/>
            </a:pPr>
            <a:r>
              <a:rPr lang="en-US" b="1"/>
              <a:t>	</a:t>
            </a:r>
            <a:r>
              <a:rPr lang="en-US" sz="1400" b="1"/>
              <a:t>- </a:t>
            </a:r>
            <a:r>
              <a:rPr lang="en-US" sz="3200" b="1"/>
              <a:t>pengisian Kartu Kembang Anak (KKA)</a:t>
            </a:r>
          </a:p>
          <a:p>
            <a:pPr>
              <a:lnSpc>
                <a:spcPct val="80000"/>
              </a:lnSpc>
              <a:buFont typeface="Wingdings" panose="05000000000000000000" pitchFamily="2" charset="2"/>
              <a:buNone/>
            </a:pPr>
            <a:r>
              <a:rPr lang="en-US" sz="3200" b="1"/>
              <a:t>	- kesimpulan hasil  pertemuan pembahasan</a:t>
            </a:r>
          </a:p>
          <a:p>
            <a:pPr>
              <a:lnSpc>
                <a:spcPct val="80000"/>
              </a:lnSpc>
              <a:buFont typeface="Wingdings" panose="05000000000000000000" pitchFamily="2" charset="2"/>
              <a:buNone/>
            </a:pPr>
            <a:r>
              <a:rPr lang="en-US" sz="3200" b="1"/>
              <a:t>     materi dan meminta ibu  untuk   </a:t>
            </a:r>
          </a:p>
          <a:p>
            <a:pPr>
              <a:lnSpc>
                <a:spcPct val="80000"/>
              </a:lnSpc>
              <a:buFont typeface="Wingdings" panose="05000000000000000000" pitchFamily="2" charset="2"/>
              <a:buNone/>
            </a:pPr>
            <a:r>
              <a:rPr lang="en-US" sz="3200" b="1"/>
              <a:t>     menstimulasi anaknya di rumah</a:t>
            </a:r>
          </a:p>
          <a:p>
            <a:pPr>
              <a:lnSpc>
                <a:spcPct val="80000"/>
              </a:lnSpc>
              <a:buFont typeface="Wingdings" panose="05000000000000000000" pitchFamily="2" charset="2"/>
              <a:buNone/>
            </a:pPr>
            <a:r>
              <a:rPr lang="en-US" sz="3200" b="1"/>
              <a:t>	- berdoa</a:t>
            </a:r>
          </a:p>
          <a:p>
            <a:pPr>
              <a:lnSpc>
                <a:spcPct val="80000"/>
              </a:lnSpc>
            </a:pPr>
            <a:endParaRPr lang="en-US" sz="3200" b="1">
              <a:solidFill>
                <a:srgbClr val="B95B22"/>
              </a:solidFill>
            </a:endParaRPr>
          </a:p>
        </p:txBody>
      </p:sp>
      <p:pic>
        <p:nvPicPr>
          <p:cNvPr id="31748" name="Picture 15"/>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524000" y="0"/>
            <a:ext cx="990600" cy="99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174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610600" y="228600"/>
            <a:ext cx="1676400" cy="182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1750" name="Picture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419600" y="4876800"/>
            <a:ext cx="2209800" cy="182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1751"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239000" y="4876800"/>
            <a:ext cx="3276600" cy="1676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36341518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842" name="Picture 28" descr="20080227101759">
            <a:hlinkClick r:id="rId2"/>
          </p:cNvPr>
          <p:cNvPicPr>
            <a:picLocks noGrp="1" noChangeAspect="1" noChangeArrowheads="1"/>
          </p:cNvPicPr>
          <p:nvPr>
            <p:ph sz="quarter" idx="2"/>
          </p:nvPr>
        </p:nvPicPr>
        <p:blipFill>
          <a:blip r:embed="rId3">
            <a:extLst>
              <a:ext uri="{28A0092B-C50C-407E-A947-70E740481C1C}">
                <a14:useLocalDpi xmlns:a14="http://schemas.microsoft.com/office/drawing/2010/main" val="0"/>
              </a:ext>
            </a:extLst>
          </a:blip>
          <a:srcRect/>
          <a:stretch>
            <a:fillRect/>
          </a:stretch>
        </p:blipFill>
        <p:spPr>
          <a:xfrm>
            <a:off x="10706100" y="0"/>
            <a:ext cx="1143000" cy="1143000"/>
          </a:xfrm>
        </p:spPr>
      </p:pic>
      <p:pic>
        <p:nvPicPr>
          <p:cNvPr id="35843" name="Picture 32" descr="cimg2136_resize">
            <a:hlinkClick r:id="rId4"/>
          </p:cNvPr>
          <p:cNvPicPr>
            <a:picLocks noGrp="1" noChangeAspect="1" noChangeArrowheads="1"/>
          </p:cNvPicPr>
          <p:nvPr>
            <p:ph sz="quarter" idx="4"/>
          </p:nvPr>
        </p:nvPicPr>
        <p:blipFill>
          <a:blip r:embed="rId5">
            <a:extLst>
              <a:ext uri="{28A0092B-C50C-407E-A947-70E740481C1C}">
                <a14:useLocalDpi xmlns:a14="http://schemas.microsoft.com/office/drawing/2010/main" val="0"/>
              </a:ext>
            </a:extLst>
          </a:blip>
          <a:srcRect/>
          <a:stretch>
            <a:fillRect/>
          </a:stretch>
        </p:blipFill>
        <p:spPr>
          <a:xfrm>
            <a:off x="10641281" y="1295400"/>
            <a:ext cx="1371600" cy="1143000"/>
          </a:xfrm>
        </p:spPr>
      </p:pic>
      <p:pic>
        <p:nvPicPr>
          <p:cNvPr id="35844" name="Picture 34" descr="Miskin-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0649693" y="2545773"/>
            <a:ext cx="1371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5845" name="Picture 35" descr="indonesia_health_gathering">
            <a:hlinkClick r:id="rId7"/>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0697194" y="3747758"/>
            <a:ext cx="1295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3362" name="Rectangle 2"/>
          <p:cNvSpPr>
            <a:spLocks noGrp="1" noChangeArrowheads="1"/>
          </p:cNvSpPr>
          <p:nvPr>
            <p:ph type="title" sz="quarter"/>
          </p:nvPr>
        </p:nvSpPr>
        <p:spPr>
          <a:xfrm>
            <a:off x="914399" y="0"/>
            <a:ext cx="9753601" cy="1066800"/>
          </a:xfrm>
        </p:spPr>
        <p:txBody>
          <a:bodyPr anchor="ctr">
            <a:normAutofit fontScale="90000"/>
          </a:bodyPr>
          <a:lstStyle/>
          <a:p>
            <a:pPr>
              <a:defRPr/>
            </a:pPr>
            <a:r>
              <a:rPr lang="en-US" b="1" dirty="0" smtClean="0">
                <a:solidFill>
                  <a:srgbClr val="3366FF"/>
                </a:solidFill>
                <a:effectLst>
                  <a:outerShdw blurRad="38100" dist="38100" dir="2700000" algn="tl">
                    <a:srgbClr val="C0C0C0"/>
                  </a:outerShdw>
                </a:effectLst>
                <a:latin typeface="Tahoma" pitchFamily="34" charset="0"/>
              </a:rPr>
              <a:t>MEKANISME OPERASIONAL BKB</a:t>
            </a:r>
          </a:p>
        </p:txBody>
      </p:sp>
      <p:pic>
        <p:nvPicPr>
          <p:cNvPr id="35847" name="Picture 26" descr="pic%2520Family4">
            <a:hlinkClick r:id="rId9"/>
          </p:cNvPr>
          <p:cNvPicPr>
            <a:picLocks noGrp="1" noChangeAspect="1" noChangeArrowheads="1"/>
          </p:cNvPicPr>
          <p:nvPr>
            <p:ph sz="quarter" idx="1"/>
          </p:nvPr>
        </p:nvPicPr>
        <p:blipFill>
          <a:blip r:embed="rId10">
            <a:extLst>
              <a:ext uri="{28A0092B-C50C-407E-A947-70E740481C1C}">
                <a14:useLocalDpi xmlns:a14="http://schemas.microsoft.com/office/drawing/2010/main" val="0"/>
              </a:ext>
            </a:extLst>
          </a:blip>
          <a:srcRect/>
          <a:stretch>
            <a:fillRect/>
          </a:stretch>
        </p:blipFill>
        <p:spPr>
          <a:xfrm>
            <a:off x="9744076" y="0"/>
            <a:ext cx="923925" cy="1143000"/>
          </a:xfrm>
        </p:spPr>
      </p:pic>
      <p:sp>
        <p:nvSpPr>
          <p:cNvPr id="35848" name="Rectangle 3"/>
          <p:cNvSpPr>
            <a:spLocks noChangeArrowheads="1"/>
          </p:cNvSpPr>
          <p:nvPr/>
        </p:nvSpPr>
        <p:spPr bwMode="auto">
          <a:xfrm>
            <a:off x="3962400" y="1143000"/>
            <a:ext cx="4495800" cy="381000"/>
          </a:xfrm>
          <a:prstGeom prst="rect">
            <a:avLst/>
          </a:prstGeom>
          <a:solidFill>
            <a:srgbClr val="FF6699"/>
          </a:solidFill>
          <a:ln w="9525">
            <a:solidFill>
              <a:schemeClr val="tx1"/>
            </a:solidFill>
            <a:miter lim="800000"/>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n-US"/>
              <a:t> KELUARGA DAN MASYARAKAT</a:t>
            </a:r>
          </a:p>
        </p:txBody>
      </p:sp>
      <p:sp>
        <p:nvSpPr>
          <p:cNvPr id="35849" name="Oval 4"/>
          <p:cNvSpPr>
            <a:spLocks noChangeArrowheads="1"/>
          </p:cNvSpPr>
          <p:nvPr/>
        </p:nvSpPr>
        <p:spPr bwMode="auto">
          <a:xfrm>
            <a:off x="1676400" y="1524000"/>
            <a:ext cx="914400" cy="838200"/>
          </a:xfrm>
          <a:prstGeom prst="ellipse">
            <a:avLst/>
          </a:prstGeom>
          <a:solidFill>
            <a:srgbClr val="000099"/>
          </a:solidFill>
          <a:ln w="9525">
            <a:solidFill>
              <a:schemeClr val="tx1"/>
            </a:solidFill>
            <a:round/>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n-US">
                <a:solidFill>
                  <a:srgbClr val="FFFF66"/>
                </a:solidFill>
              </a:rPr>
              <a:t> </a:t>
            </a:r>
            <a:r>
              <a:rPr lang="en-US" sz="1400">
                <a:solidFill>
                  <a:srgbClr val="FFFF66"/>
                </a:solidFill>
              </a:rPr>
              <a:t>BKB</a:t>
            </a:r>
          </a:p>
        </p:txBody>
      </p:sp>
      <p:sp>
        <p:nvSpPr>
          <p:cNvPr id="35850" name="Rectangle 5"/>
          <p:cNvSpPr>
            <a:spLocks noChangeArrowheads="1"/>
          </p:cNvSpPr>
          <p:nvPr/>
        </p:nvSpPr>
        <p:spPr bwMode="auto">
          <a:xfrm>
            <a:off x="2971800" y="1600200"/>
            <a:ext cx="914400" cy="685800"/>
          </a:xfrm>
          <a:prstGeom prst="rect">
            <a:avLst/>
          </a:prstGeom>
          <a:solidFill>
            <a:srgbClr val="000099"/>
          </a:solidFill>
          <a:ln w="9525">
            <a:solidFill>
              <a:schemeClr val="tx1"/>
            </a:solidFill>
            <a:miter lim="800000"/>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n-US">
                <a:solidFill>
                  <a:srgbClr val="FFFF66"/>
                </a:solidFill>
              </a:rPr>
              <a:t> </a:t>
            </a:r>
            <a:r>
              <a:rPr lang="en-US" sz="1400">
                <a:solidFill>
                  <a:srgbClr val="FFFF66"/>
                </a:solidFill>
              </a:rPr>
              <a:t>KADER</a:t>
            </a:r>
          </a:p>
        </p:txBody>
      </p:sp>
      <p:sp>
        <p:nvSpPr>
          <p:cNvPr id="35851" name="Rectangle 6"/>
          <p:cNvSpPr>
            <a:spLocks noChangeArrowheads="1"/>
          </p:cNvSpPr>
          <p:nvPr/>
        </p:nvSpPr>
        <p:spPr bwMode="auto">
          <a:xfrm>
            <a:off x="4343400" y="1600200"/>
            <a:ext cx="1676400" cy="685800"/>
          </a:xfrm>
          <a:prstGeom prst="rect">
            <a:avLst/>
          </a:prstGeom>
          <a:solidFill>
            <a:srgbClr val="000099"/>
          </a:solidFill>
          <a:ln w="9525">
            <a:solidFill>
              <a:schemeClr val="tx1"/>
            </a:solidFill>
            <a:miter lim="800000"/>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n-US">
                <a:solidFill>
                  <a:srgbClr val="FFFF66"/>
                </a:solidFill>
              </a:rPr>
              <a:t> </a:t>
            </a:r>
            <a:r>
              <a:rPr lang="en-US" sz="1400">
                <a:solidFill>
                  <a:srgbClr val="FFFF66"/>
                </a:solidFill>
              </a:rPr>
              <a:t>KELUARGA</a:t>
            </a:r>
          </a:p>
          <a:p>
            <a:pPr algn="ctr" eaLnBrk="1" hangingPunct="1"/>
            <a:r>
              <a:rPr lang="en-US" sz="1400">
                <a:solidFill>
                  <a:srgbClr val="FFFF66"/>
                </a:solidFill>
              </a:rPr>
              <a:t>BALITA</a:t>
            </a:r>
          </a:p>
        </p:txBody>
      </p:sp>
      <p:sp>
        <p:nvSpPr>
          <p:cNvPr id="35852" name="Oval 7"/>
          <p:cNvSpPr>
            <a:spLocks noChangeArrowheads="1"/>
          </p:cNvSpPr>
          <p:nvPr/>
        </p:nvSpPr>
        <p:spPr bwMode="auto">
          <a:xfrm>
            <a:off x="6400800" y="1600200"/>
            <a:ext cx="914400" cy="685800"/>
          </a:xfrm>
          <a:prstGeom prst="ellipse">
            <a:avLst/>
          </a:prstGeom>
          <a:solidFill>
            <a:srgbClr val="000099"/>
          </a:solidFill>
          <a:ln w="9525">
            <a:solidFill>
              <a:schemeClr val="tx1"/>
            </a:solidFill>
            <a:round/>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n-US">
                <a:solidFill>
                  <a:srgbClr val="FFFF66"/>
                </a:solidFill>
              </a:rPr>
              <a:t> </a:t>
            </a:r>
            <a:r>
              <a:rPr lang="en-US" sz="1400">
                <a:solidFill>
                  <a:srgbClr val="FFFF66"/>
                </a:solidFill>
              </a:rPr>
              <a:t>BALITA</a:t>
            </a:r>
          </a:p>
        </p:txBody>
      </p:sp>
      <p:sp>
        <p:nvSpPr>
          <p:cNvPr id="35853" name="Oval 8"/>
          <p:cNvSpPr>
            <a:spLocks noChangeArrowheads="1"/>
          </p:cNvSpPr>
          <p:nvPr/>
        </p:nvSpPr>
        <p:spPr bwMode="auto">
          <a:xfrm>
            <a:off x="7620000" y="1447800"/>
            <a:ext cx="1295400" cy="990600"/>
          </a:xfrm>
          <a:prstGeom prst="ellipse">
            <a:avLst/>
          </a:prstGeom>
          <a:solidFill>
            <a:srgbClr val="000099"/>
          </a:solidFill>
          <a:ln w="9525">
            <a:solidFill>
              <a:schemeClr val="tx1"/>
            </a:solidFill>
            <a:round/>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n-US">
                <a:solidFill>
                  <a:srgbClr val="FFFF66"/>
                </a:solidFill>
              </a:rPr>
              <a:t> </a:t>
            </a:r>
            <a:r>
              <a:rPr lang="en-US" sz="1400">
                <a:solidFill>
                  <a:srgbClr val="FFFF66"/>
                </a:solidFill>
              </a:rPr>
              <a:t>SDM</a:t>
            </a:r>
          </a:p>
          <a:p>
            <a:pPr algn="ctr" eaLnBrk="1" hangingPunct="1"/>
            <a:r>
              <a:rPr lang="en-US" sz="1400">
                <a:solidFill>
                  <a:srgbClr val="FFFF66"/>
                </a:solidFill>
              </a:rPr>
              <a:t>TUMBANG</a:t>
            </a:r>
          </a:p>
          <a:p>
            <a:pPr algn="ctr" eaLnBrk="1" hangingPunct="1"/>
            <a:r>
              <a:rPr lang="en-US" sz="1400">
                <a:solidFill>
                  <a:srgbClr val="FFFF66"/>
                </a:solidFill>
              </a:rPr>
              <a:t>OPTIMAL</a:t>
            </a:r>
          </a:p>
        </p:txBody>
      </p:sp>
      <p:sp>
        <p:nvSpPr>
          <p:cNvPr id="35854" name="Oval 9"/>
          <p:cNvSpPr>
            <a:spLocks noChangeArrowheads="1"/>
          </p:cNvSpPr>
          <p:nvPr/>
        </p:nvSpPr>
        <p:spPr bwMode="auto">
          <a:xfrm>
            <a:off x="9296400" y="1371600"/>
            <a:ext cx="1219200" cy="1066800"/>
          </a:xfrm>
          <a:prstGeom prst="ellipse">
            <a:avLst/>
          </a:prstGeom>
          <a:solidFill>
            <a:srgbClr val="000099"/>
          </a:solidFill>
          <a:ln w="9525">
            <a:solidFill>
              <a:schemeClr val="tx1"/>
            </a:solidFill>
            <a:round/>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n-US" sz="1200">
                <a:solidFill>
                  <a:srgbClr val="FFFF66"/>
                </a:solidFill>
              </a:rPr>
              <a:t>KLG.</a:t>
            </a:r>
          </a:p>
          <a:p>
            <a:pPr algn="ctr" eaLnBrk="1" hangingPunct="1"/>
            <a:r>
              <a:rPr lang="en-US" sz="1200">
                <a:solidFill>
                  <a:srgbClr val="FFFF66"/>
                </a:solidFill>
              </a:rPr>
              <a:t>KECIL</a:t>
            </a:r>
          </a:p>
          <a:p>
            <a:pPr algn="ctr" eaLnBrk="1" hangingPunct="1"/>
            <a:r>
              <a:rPr lang="en-US" sz="1200">
                <a:solidFill>
                  <a:srgbClr val="FFFF66"/>
                </a:solidFill>
              </a:rPr>
              <a:t>BERKUALITAS</a:t>
            </a:r>
          </a:p>
        </p:txBody>
      </p:sp>
      <p:sp>
        <p:nvSpPr>
          <p:cNvPr id="35855" name="AutoShape 10"/>
          <p:cNvSpPr>
            <a:spLocks noChangeArrowheads="1"/>
          </p:cNvSpPr>
          <p:nvPr/>
        </p:nvSpPr>
        <p:spPr bwMode="auto">
          <a:xfrm>
            <a:off x="2667000" y="1828800"/>
            <a:ext cx="228600" cy="228600"/>
          </a:xfrm>
          <a:prstGeom prst="rightArrow">
            <a:avLst>
              <a:gd name="adj1" fmla="val 50000"/>
              <a:gd name="adj2" fmla="val 25000"/>
            </a:avLst>
          </a:prstGeom>
          <a:solidFill>
            <a:srgbClr val="B0EEBF"/>
          </a:solidFill>
          <a:ln w="9525">
            <a:solidFill>
              <a:schemeClr val="tx1"/>
            </a:solidFill>
            <a:miter lim="800000"/>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endParaRPr lang="id-ID" sz="3200"/>
          </a:p>
        </p:txBody>
      </p:sp>
      <p:sp>
        <p:nvSpPr>
          <p:cNvPr id="35856" name="AutoShape 11"/>
          <p:cNvSpPr>
            <a:spLocks noChangeArrowheads="1"/>
          </p:cNvSpPr>
          <p:nvPr/>
        </p:nvSpPr>
        <p:spPr bwMode="auto">
          <a:xfrm>
            <a:off x="3962400" y="1752600"/>
            <a:ext cx="304800" cy="457200"/>
          </a:xfrm>
          <a:prstGeom prst="rightArrow">
            <a:avLst>
              <a:gd name="adj1" fmla="val 50000"/>
              <a:gd name="adj2" fmla="val 25000"/>
            </a:avLst>
          </a:prstGeom>
          <a:solidFill>
            <a:srgbClr val="B0EEBF"/>
          </a:solidFill>
          <a:ln w="9525">
            <a:solidFill>
              <a:schemeClr val="tx1"/>
            </a:solidFill>
            <a:miter lim="800000"/>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id-ID"/>
          </a:p>
        </p:txBody>
      </p:sp>
      <p:sp>
        <p:nvSpPr>
          <p:cNvPr id="35857" name="AutoShape 12"/>
          <p:cNvSpPr>
            <a:spLocks noChangeArrowheads="1"/>
          </p:cNvSpPr>
          <p:nvPr/>
        </p:nvSpPr>
        <p:spPr bwMode="auto">
          <a:xfrm>
            <a:off x="7315200" y="1676400"/>
            <a:ext cx="228600" cy="457200"/>
          </a:xfrm>
          <a:prstGeom prst="rightArrow">
            <a:avLst>
              <a:gd name="adj1" fmla="val 50000"/>
              <a:gd name="adj2" fmla="val 25000"/>
            </a:avLst>
          </a:prstGeom>
          <a:solidFill>
            <a:srgbClr val="B0EEBF"/>
          </a:solidFill>
          <a:ln w="9525">
            <a:solidFill>
              <a:schemeClr val="tx1"/>
            </a:solidFill>
            <a:miter lim="800000"/>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id-ID"/>
          </a:p>
        </p:txBody>
      </p:sp>
      <p:sp>
        <p:nvSpPr>
          <p:cNvPr id="35858" name="Rectangle 13"/>
          <p:cNvSpPr>
            <a:spLocks noChangeArrowheads="1"/>
          </p:cNvSpPr>
          <p:nvPr/>
        </p:nvSpPr>
        <p:spPr bwMode="auto">
          <a:xfrm>
            <a:off x="1676400" y="2743200"/>
            <a:ext cx="3886200" cy="2895600"/>
          </a:xfrm>
          <a:prstGeom prst="rect">
            <a:avLst/>
          </a:prstGeom>
          <a:solidFill>
            <a:srgbClr val="3366FF"/>
          </a:solidFill>
          <a:ln w="9525">
            <a:solidFill>
              <a:schemeClr val="tx1"/>
            </a:solidFill>
            <a:miter lim="800000"/>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sz="1200"/>
              <a:t>  </a:t>
            </a:r>
            <a:r>
              <a:rPr lang="en-US" sz="1200">
                <a:solidFill>
                  <a:schemeClr val="bg1"/>
                </a:solidFill>
              </a:rPr>
              <a:t>A. Penyuluhan Tentang:</a:t>
            </a:r>
          </a:p>
          <a:p>
            <a:pPr eaLnBrk="1" hangingPunct="1"/>
            <a:r>
              <a:rPr lang="en-US" sz="1200">
                <a:solidFill>
                  <a:schemeClr val="bg1"/>
                </a:solidFill>
              </a:rPr>
              <a:t>       - Peranan Ortu dlm membina Tumbang &amp;</a:t>
            </a:r>
          </a:p>
          <a:p>
            <a:pPr eaLnBrk="1" hangingPunct="1"/>
            <a:r>
              <a:rPr lang="en-US" sz="1200">
                <a:solidFill>
                  <a:schemeClr val="bg1"/>
                </a:solidFill>
              </a:rPr>
              <a:t>         Konsp diri</a:t>
            </a:r>
          </a:p>
          <a:p>
            <a:pPr eaLnBrk="1" hangingPunct="1"/>
            <a:r>
              <a:rPr lang="en-US" sz="1200">
                <a:solidFill>
                  <a:schemeClr val="bg1"/>
                </a:solidFill>
              </a:rPr>
              <a:t>       - Tumbuhkembang balita</a:t>
            </a:r>
          </a:p>
          <a:p>
            <a:pPr eaLnBrk="1" hangingPunct="1"/>
            <a:r>
              <a:rPr lang="en-US" sz="1200">
                <a:solidFill>
                  <a:schemeClr val="bg1"/>
                </a:solidFill>
              </a:rPr>
              <a:t>       - 7 aspek perkembangan balita</a:t>
            </a:r>
          </a:p>
          <a:p>
            <a:pPr eaLnBrk="1" hangingPunct="1"/>
            <a:r>
              <a:rPr lang="en-US" sz="1200">
                <a:solidFill>
                  <a:schemeClr val="bg1"/>
                </a:solidFill>
              </a:rPr>
              <a:t>       - Pembentukan karaktera anak sejak Dini</a:t>
            </a:r>
          </a:p>
          <a:p>
            <a:pPr eaLnBrk="1" hangingPunct="1"/>
            <a:r>
              <a:rPr lang="en-US" sz="1200">
                <a:solidFill>
                  <a:schemeClr val="bg1"/>
                </a:solidFill>
              </a:rPr>
              <a:t>       - Nilai-nilai moral dalam keluarga</a:t>
            </a:r>
          </a:p>
          <a:p>
            <a:pPr eaLnBrk="1" hangingPunct="1"/>
            <a:r>
              <a:rPr lang="en-US" sz="1200">
                <a:solidFill>
                  <a:schemeClr val="bg1"/>
                </a:solidFill>
              </a:rPr>
              <a:t>       - Media Interaksi Ortu dan anak</a:t>
            </a:r>
          </a:p>
          <a:p>
            <a:pPr eaLnBrk="1" hangingPunct="1"/>
            <a:r>
              <a:rPr lang="en-US" sz="1200">
                <a:solidFill>
                  <a:schemeClr val="bg1"/>
                </a:solidFill>
              </a:rPr>
              <a:t>       - Lingkungan sehat</a:t>
            </a:r>
          </a:p>
          <a:p>
            <a:pPr eaLnBrk="1" hangingPunct="1"/>
            <a:r>
              <a:rPr lang="en-US" sz="1200">
                <a:solidFill>
                  <a:schemeClr val="bg1"/>
                </a:solidFill>
              </a:rPr>
              <a:t> B. Monitoring Tumbang ( KMS &amp; KKA )</a:t>
            </a:r>
          </a:p>
          <a:p>
            <a:pPr eaLnBrk="1" hangingPunct="1"/>
            <a:r>
              <a:rPr lang="en-US" sz="1200">
                <a:solidFill>
                  <a:schemeClr val="bg1"/>
                </a:solidFill>
              </a:rPr>
              <a:t> C. Kunjungan Rumah</a:t>
            </a:r>
          </a:p>
          <a:p>
            <a:pPr eaLnBrk="1" hangingPunct="1"/>
            <a:r>
              <a:rPr lang="en-US" sz="1200">
                <a:solidFill>
                  <a:schemeClr val="bg1"/>
                </a:solidFill>
              </a:rPr>
              <a:t> D. Rujukan.</a:t>
            </a:r>
          </a:p>
        </p:txBody>
      </p:sp>
      <p:sp>
        <p:nvSpPr>
          <p:cNvPr id="35859" name="Rectangle 14"/>
          <p:cNvSpPr>
            <a:spLocks noChangeArrowheads="1"/>
          </p:cNvSpPr>
          <p:nvPr/>
        </p:nvSpPr>
        <p:spPr bwMode="auto">
          <a:xfrm flipV="1">
            <a:off x="5738813" y="2743200"/>
            <a:ext cx="4800600" cy="2895600"/>
          </a:xfrm>
          <a:prstGeom prst="rect">
            <a:avLst/>
          </a:prstGeom>
          <a:solidFill>
            <a:srgbClr val="3366FF"/>
          </a:solidFill>
          <a:ln w="9525">
            <a:solidFill>
              <a:schemeClr val="tx1"/>
            </a:solidFill>
            <a:miter lim="800000"/>
            <a:headEnd/>
            <a:tailEnd/>
          </a:ln>
        </p:spPr>
        <p:txBody>
          <a:bodyPr rot="10800000" wrap="none" anchor="ctr"/>
          <a:lstStyle>
            <a:lvl1pPr eaLnBrk="0" hangingPunct="0">
              <a:tabLst>
                <a:tab pos="347663" algn="l"/>
              </a:tabLst>
              <a:defRPr>
                <a:solidFill>
                  <a:schemeClr val="tx1"/>
                </a:solidFill>
                <a:latin typeface="Arial" panose="020B0604020202020204" pitchFamily="34" charset="0"/>
              </a:defRPr>
            </a:lvl1pPr>
            <a:lvl2pPr marL="742950" indent="-285750" eaLnBrk="0" hangingPunct="0">
              <a:tabLst>
                <a:tab pos="347663" algn="l"/>
              </a:tabLst>
              <a:defRPr>
                <a:solidFill>
                  <a:schemeClr val="tx1"/>
                </a:solidFill>
                <a:latin typeface="Arial" panose="020B0604020202020204" pitchFamily="34" charset="0"/>
              </a:defRPr>
            </a:lvl2pPr>
            <a:lvl3pPr marL="1143000" indent="-228600" eaLnBrk="0" hangingPunct="0">
              <a:tabLst>
                <a:tab pos="347663" algn="l"/>
              </a:tabLst>
              <a:defRPr>
                <a:solidFill>
                  <a:schemeClr val="tx1"/>
                </a:solidFill>
                <a:latin typeface="Arial" panose="020B0604020202020204" pitchFamily="34" charset="0"/>
              </a:defRPr>
            </a:lvl3pPr>
            <a:lvl4pPr marL="1600200" indent="-228600" eaLnBrk="0" hangingPunct="0">
              <a:tabLst>
                <a:tab pos="347663" algn="l"/>
              </a:tabLst>
              <a:defRPr>
                <a:solidFill>
                  <a:schemeClr val="tx1"/>
                </a:solidFill>
                <a:latin typeface="Arial" panose="020B0604020202020204" pitchFamily="34" charset="0"/>
              </a:defRPr>
            </a:lvl4pPr>
            <a:lvl5pPr marL="2057400" indent="-228600" eaLnBrk="0" hangingPunct="0">
              <a:tabLst>
                <a:tab pos="347663" algn="l"/>
              </a:tabLst>
              <a:defRPr>
                <a:solidFill>
                  <a:schemeClr val="tx1"/>
                </a:solidFill>
                <a:latin typeface="Arial" panose="020B0604020202020204" pitchFamily="34" charset="0"/>
              </a:defRPr>
            </a:lvl5pPr>
            <a:lvl6pPr marL="2514600" indent="-228600" eaLnBrk="0" fontAlgn="base" hangingPunct="0">
              <a:spcBef>
                <a:spcPct val="0"/>
              </a:spcBef>
              <a:spcAft>
                <a:spcPct val="0"/>
              </a:spcAft>
              <a:tabLst>
                <a:tab pos="347663" algn="l"/>
              </a:tabLst>
              <a:defRPr>
                <a:solidFill>
                  <a:schemeClr val="tx1"/>
                </a:solidFill>
                <a:latin typeface="Arial" panose="020B0604020202020204" pitchFamily="34" charset="0"/>
              </a:defRPr>
            </a:lvl6pPr>
            <a:lvl7pPr marL="2971800" indent="-228600" eaLnBrk="0" fontAlgn="base" hangingPunct="0">
              <a:spcBef>
                <a:spcPct val="0"/>
              </a:spcBef>
              <a:spcAft>
                <a:spcPct val="0"/>
              </a:spcAft>
              <a:tabLst>
                <a:tab pos="347663" algn="l"/>
              </a:tabLst>
              <a:defRPr>
                <a:solidFill>
                  <a:schemeClr val="tx1"/>
                </a:solidFill>
                <a:latin typeface="Arial" panose="020B0604020202020204" pitchFamily="34" charset="0"/>
              </a:defRPr>
            </a:lvl7pPr>
            <a:lvl8pPr marL="3429000" indent="-228600" eaLnBrk="0" fontAlgn="base" hangingPunct="0">
              <a:spcBef>
                <a:spcPct val="0"/>
              </a:spcBef>
              <a:spcAft>
                <a:spcPct val="0"/>
              </a:spcAft>
              <a:tabLst>
                <a:tab pos="347663" algn="l"/>
              </a:tabLst>
              <a:defRPr>
                <a:solidFill>
                  <a:schemeClr val="tx1"/>
                </a:solidFill>
                <a:latin typeface="Arial" panose="020B0604020202020204" pitchFamily="34" charset="0"/>
              </a:defRPr>
            </a:lvl8pPr>
            <a:lvl9pPr marL="3886200" indent="-228600" eaLnBrk="0" fontAlgn="base" hangingPunct="0">
              <a:spcBef>
                <a:spcPct val="0"/>
              </a:spcBef>
              <a:spcAft>
                <a:spcPct val="0"/>
              </a:spcAft>
              <a:tabLst>
                <a:tab pos="347663" algn="l"/>
              </a:tabLst>
              <a:defRPr>
                <a:solidFill>
                  <a:schemeClr val="tx1"/>
                </a:solidFill>
                <a:latin typeface="Arial" panose="020B0604020202020204" pitchFamily="34" charset="0"/>
              </a:defRPr>
            </a:lvl9pPr>
          </a:lstStyle>
          <a:p>
            <a:pPr eaLnBrk="1" hangingPunct="1"/>
            <a:r>
              <a:rPr lang="en-US" sz="1400"/>
              <a:t> </a:t>
            </a:r>
            <a:r>
              <a:rPr lang="en-US" sz="1400">
                <a:solidFill>
                  <a:schemeClr val="bg1"/>
                </a:solidFill>
              </a:rPr>
              <a:t>YANG HARUS DILAKUKAN DI RUMAH</a:t>
            </a:r>
          </a:p>
          <a:p>
            <a:pPr eaLnBrk="1" hangingPunct="1"/>
            <a:r>
              <a:rPr lang="en-US" sz="1400">
                <a:solidFill>
                  <a:schemeClr val="bg1"/>
                </a:solidFill>
              </a:rPr>
              <a:t>  -	Melaksanakan pola asuh yang baik &amp; benar</a:t>
            </a:r>
          </a:p>
          <a:p>
            <a:pPr eaLnBrk="1" hangingPunct="1"/>
            <a:r>
              <a:rPr lang="en-US" sz="1400">
                <a:solidFill>
                  <a:schemeClr val="bg1"/>
                </a:solidFill>
              </a:rPr>
              <a:t>  - 	Merangsang tumbang melalui interaksi Ortu</a:t>
            </a:r>
          </a:p>
          <a:p>
            <a:pPr eaLnBrk="1" hangingPunct="1"/>
            <a:r>
              <a:rPr lang="en-US" sz="1400">
                <a:solidFill>
                  <a:schemeClr val="bg1"/>
                </a:solidFill>
              </a:rPr>
              <a:t>    	dan anak</a:t>
            </a:r>
          </a:p>
          <a:p>
            <a:pPr eaLnBrk="1" hangingPunct="1"/>
            <a:r>
              <a:rPr lang="en-US" sz="1400">
                <a:solidFill>
                  <a:schemeClr val="bg1"/>
                </a:solidFill>
              </a:rPr>
              <a:t>  - 	Memenuhi kebutuhan anak akan makanan </a:t>
            </a:r>
          </a:p>
          <a:p>
            <a:pPr eaLnBrk="1" hangingPunct="1"/>
            <a:r>
              <a:rPr lang="en-US" sz="1400">
                <a:solidFill>
                  <a:schemeClr val="bg1"/>
                </a:solidFill>
              </a:rPr>
              <a:t>    	bergizi seimbang</a:t>
            </a:r>
          </a:p>
          <a:p>
            <a:pPr eaLnBrk="1" hangingPunct="1"/>
            <a:r>
              <a:rPr lang="en-US" sz="1400">
                <a:solidFill>
                  <a:schemeClr val="bg1"/>
                </a:solidFill>
              </a:rPr>
              <a:t>  - 	Pemeliharaan kesehatan anak</a:t>
            </a:r>
          </a:p>
          <a:p>
            <a:pPr eaLnBrk="1" hangingPunct="1"/>
            <a:r>
              <a:rPr lang="en-US" sz="1400">
                <a:solidFill>
                  <a:schemeClr val="bg1"/>
                </a:solidFill>
              </a:rPr>
              <a:t>  - 	Monitoring Tumbang balita melalui KMS &amp; KKA</a:t>
            </a:r>
          </a:p>
        </p:txBody>
      </p:sp>
      <p:sp>
        <p:nvSpPr>
          <p:cNvPr id="35860" name="Rectangle 15"/>
          <p:cNvSpPr>
            <a:spLocks noChangeArrowheads="1"/>
          </p:cNvSpPr>
          <p:nvPr/>
        </p:nvSpPr>
        <p:spPr bwMode="auto">
          <a:xfrm>
            <a:off x="1828800" y="5867400"/>
            <a:ext cx="8077200" cy="533400"/>
          </a:xfrm>
          <a:prstGeom prst="rect">
            <a:avLst/>
          </a:prstGeom>
          <a:solidFill>
            <a:srgbClr val="FFFF66"/>
          </a:solidFill>
          <a:ln w="9525">
            <a:solidFill>
              <a:schemeClr val="tx1"/>
            </a:solidFill>
            <a:miter lim="800000"/>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n-US"/>
              <a:t> PEMERINTAH &amp; SWASTA (LINTAS PROGRAM &amp; SEKTOR TERKAIT)</a:t>
            </a:r>
          </a:p>
        </p:txBody>
      </p:sp>
      <p:sp>
        <p:nvSpPr>
          <p:cNvPr id="35861" name="AutoShape 16"/>
          <p:cNvSpPr>
            <a:spLocks noChangeArrowheads="1"/>
          </p:cNvSpPr>
          <p:nvPr/>
        </p:nvSpPr>
        <p:spPr bwMode="auto">
          <a:xfrm>
            <a:off x="6096000" y="1752600"/>
            <a:ext cx="228600" cy="457200"/>
          </a:xfrm>
          <a:prstGeom prst="rightArrow">
            <a:avLst>
              <a:gd name="adj1" fmla="val 50000"/>
              <a:gd name="adj2" fmla="val 25000"/>
            </a:avLst>
          </a:prstGeom>
          <a:solidFill>
            <a:srgbClr val="B0EEBF"/>
          </a:solidFill>
          <a:ln w="9525">
            <a:solidFill>
              <a:schemeClr val="tx1"/>
            </a:solidFill>
            <a:miter lim="800000"/>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id-ID"/>
          </a:p>
        </p:txBody>
      </p:sp>
      <p:sp>
        <p:nvSpPr>
          <p:cNvPr id="35862" name="AutoShape 17"/>
          <p:cNvSpPr>
            <a:spLocks noChangeArrowheads="1"/>
          </p:cNvSpPr>
          <p:nvPr/>
        </p:nvSpPr>
        <p:spPr bwMode="auto">
          <a:xfrm>
            <a:off x="8991600" y="1752600"/>
            <a:ext cx="228600" cy="457200"/>
          </a:xfrm>
          <a:prstGeom prst="rightArrow">
            <a:avLst>
              <a:gd name="adj1" fmla="val 50000"/>
              <a:gd name="adj2" fmla="val 25000"/>
            </a:avLst>
          </a:prstGeom>
          <a:solidFill>
            <a:srgbClr val="B0EEBF"/>
          </a:solidFill>
          <a:ln w="9525">
            <a:solidFill>
              <a:schemeClr val="tx1"/>
            </a:solidFill>
            <a:miter lim="800000"/>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id-ID"/>
          </a:p>
        </p:txBody>
      </p:sp>
      <p:sp>
        <p:nvSpPr>
          <p:cNvPr id="35863" name="AutoShape 18"/>
          <p:cNvSpPr>
            <a:spLocks noChangeArrowheads="1"/>
          </p:cNvSpPr>
          <p:nvPr/>
        </p:nvSpPr>
        <p:spPr bwMode="auto">
          <a:xfrm>
            <a:off x="3200400" y="2362200"/>
            <a:ext cx="381000" cy="228600"/>
          </a:xfrm>
          <a:prstGeom prst="downArrow">
            <a:avLst>
              <a:gd name="adj1" fmla="val 50000"/>
              <a:gd name="adj2" fmla="val 25000"/>
            </a:avLst>
          </a:prstGeom>
          <a:solidFill>
            <a:schemeClr val="accent1"/>
          </a:solidFill>
          <a:ln w="9525">
            <a:solidFill>
              <a:schemeClr val="tx1"/>
            </a:solidFill>
            <a:miter lim="800000"/>
            <a:headEnd/>
            <a:tailEnd/>
          </a:ln>
        </p:spPr>
        <p:txBody>
          <a:bodyPr vert="eaVert"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id-ID"/>
          </a:p>
        </p:txBody>
      </p:sp>
      <p:sp>
        <p:nvSpPr>
          <p:cNvPr id="35864" name="AutoShape 19"/>
          <p:cNvSpPr>
            <a:spLocks noChangeArrowheads="1"/>
          </p:cNvSpPr>
          <p:nvPr/>
        </p:nvSpPr>
        <p:spPr bwMode="auto">
          <a:xfrm>
            <a:off x="5715000" y="2362200"/>
            <a:ext cx="533400" cy="304800"/>
          </a:xfrm>
          <a:prstGeom prst="downArrow">
            <a:avLst>
              <a:gd name="adj1" fmla="val 50000"/>
              <a:gd name="adj2" fmla="val 25000"/>
            </a:avLst>
          </a:prstGeom>
          <a:solidFill>
            <a:schemeClr val="accent1"/>
          </a:solidFill>
          <a:ln w="9525">
            <a:solidFill>
              <a:schemeClr val="tx1"/>
            </a:solidFill>
            <a:miter lim="800000"/>
            <a:headEnd/>
            <a:tailEnd/>
          </a:ln>
        </p:spPr>
        <p:txBody>
          <a:bodyPr vert="eaVert"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id-ID"/>
          </a:p>
        </p:txBody>
      </p:sp>
      <p:sp>
        <p:nvSpPr>
          <p:cNvPr id="52249" name="Slide Number Placeholder 24"/>
          <p:cNvSpPr>
            <a:spLocks noGrp="1"/>
          </p:cNvSpPr>
          <p:nvPr>
            <p:ph type="sldNum" sz="quarter" idx="12"/>
          </p:nvPr>
        </p:nvSpPr>
        <p:spPr>
          <a:noFill/>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fld id="{0F14BAC5-8036-4E89-AD1F-F9B4B44E6084}" type="slidenum">
              <a:rPr lang="en-US">
                <a:solidFill>
                  <a:srgbClr val="FFFFFF"/>
                </a:solidFill>
                <a:latin typeface="Franklin Gothic Book" panose="020B0503020102020204" pitchFamily="34" charset="0"/>
              </a:rPr>
              <a:pPr eaLnBrk="1" hangingPunct="1"/>
              <a:t>18</a:t>
            </a:fld>
            <a:endParaRPr lang="en-US">
              <a:solidFill>
                <a:srgbClr val="FFFFFF"/>
              </a:solidFill>
              <a:latin typeface="Franklin Gothic Book" panose="020B0503020102020204" pitchFamily="34" charset="0"/>
            </a:endParaRPr>
          </a:p>
        </p:txBody>
      </p:sp>
      <p:sp>
        <p:nvSpPr>
          <p:cNvPr id="28" name="Up Arrow 27"/>
          <p:cNvSpPr/>
          <p:nvPr/>
        </p:nvSpPr>
        <p:spPr>
          <a:xfrm>
            <a:off x="5410200" y="5638800"/>
            <a:ext cx="484188" cy="292100"/>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Tree>
    <p:extLst>
      <p:ext uri="{BB962C8B-B14F-4D97-AF65-F5344CB8AC3E}">
        <p14:creationId xmlns:p14="http://schemas.microsoft.com/office/powerpoint/2010/main" val="3206248768"/>
      </p:ext>
    </p:extLst>
  </p:cSld>
  <p:clrMapOvr>
    <a:masterClrMapping/>
  </p:clrMapOvr>
  <p:transition>
    <p:random/>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Title 7"/>
          <p:cNvSpPr>
            <a:spLocks noGrp="1"/>
          </p:cNvSpPr>
          <p:nvPr>
            <p:ph type="title"/>
          </p:nvPr>
        </p:nvSpPr>
        <p:spPr/>
        <p:txBody>
          <a:bodyPr>
            <a:normAutofit fontScale="90000"/>
          </a:bodyPr>
          <a:lstStyle/>
          <a:p>
            <a:pPr algn="ctr" eaLnBrk="1" hangingPunct="1"/>
            <a:r>
              <a:rPr lang="id-ID" smtClean="0"/>
              <a:t>TIPOLOGI PENGGARAPAN </a:t>
            </a:r>
            <a:br>
              <a:rPr lang="id-ID" smtClean="0"/>
            </a:br>
            <a:r>
              <a:rPr lang="id-ID" smtClean="0"/>
              <a:t>BKB HOLISTIK INTEGRATIF</a:t>
            </a:r>
          </a:p>
        </p:txBody>
      </p:sp>
      <p:sp>
        <p:nvSpPr>
          <p:cNvPr id="5" name="Slide Number Placeholder 4"/>
          <p:cNvSpPr>
            <a:spLocks noGrp="1"/>
          </p:cNvSpPr>
          <p:nvPr>
            <p:ph type="sldNum" sz="quarter" idx="12"/>
          </p:nvPr>
        </p:nvSpPr>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1D397636-9E0A-42DB-8993-8F7472C6CBFE}" type="slidenum">
              <a:rPr lang="id-ID">
                <a:solidFill>
                  <a:srgbClr val="FFFFFF"/>
                </a:solidFill>
                <a:latin typeface="Franklin Gothic Book" panose="020B0503020102020204" pitchFamily="34" charset="0"/>
              </a:rPr>
              <a:pPr eaLnBrk="1" hangingPunct="1"/>
              <a:t>19</a:t>
            </a:fld>
            <a:endParaRPr lang="id-ID">
              <a:solidFill>
                <a:srgbClr val="FFFFFF"/>
              </a:solidFill>
              <a:latin typeface="Franklin Gothic Book" panose="020B0503020102020204" pitchFamily="34" charset="0"/>
            </a:endParaRPr>
          </a:p>
        </p:txBody>
      </p:sp>
    </p:spTree>
    <p:extLst>
      <p:ext uri="{BB962C8B-B14F-4D97-AF65-F5344CB8AC3E}">
        <p14:creationId xmlns:p14="http://schemas.microsoft.com/office/powerpoint/2010/main" val="165121259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d-ID" dirty="0" smtClean="0"/>
              <a:t>Tujuan Pembelajaran:</a:t>
            </a:r>
            <a:endParaRPr lang="id-ID" dirty="0"/>
          </a:p>
        </p:txBody>
      </p:sp>
      <p:sp>
        <p:nvSpPr>
          <p:cNvPr id="3" name="Content Placeholder 2"/>
          <p:cNvSpPr>
            <a:spLocks noGrp="1"/>
          </p:cNvSpPr>
          <p:nvPr>
            <p:ph idx="1"/>
          </p:nvPr>
        </p:nvSpPr>
        <p:spPr/>
        <p:txBody>
          <a:bodyPr/>
          <a:lstStyle/>
          <a:p>
            <a:pPr lvl="0"/>
            <a:r>
              <a:rPr lang="id-ID" dirty="0" smtClean="0"/>
              <a:t>Setelah mengikuti pembelajaran ini, peserta dapat :</a:t>
            </a:r>
          </a:p>
          <a:p>
            <a:pPr marL="457200" lvl="0" indent="-457200">
              <a:buFont typeface="+mj-lt"/>
              <a:buAutoNum type="arabicPeriod"/>
            </a:pPr>
            <a:r>
              <a:rPr lang="id-ID" dirty="0" smtClean="0"/>
              <a:t>Menjelaskan </a:t>
            </a:r>
            <a:r>
              <a:rPr lang="id-ID" dirty="0"/>
              <a:t>tentang pembentukan kelompok BKB HI</a:t>
            </a:r>
          </a:p>
          <a:p>
            <a:pPr marL="457200" lvl="0" indent="-457200">
              <a:buFont typeface="+mj-lt"/>
              <a:buAutoNum type="arabicPeriod"/>
            </a:pPr>
            <a:r>
              <a:rPr lang="id-ID" dirty="0"/>
              <a:t>Menjelaskan tentang pengembangan kelompok BKB HI</a:t>
            </a:r>
          </a:p>
          <a:p>
            <a:pPr marL="457200" lvl="0" indent="-457200">
              <a:buFont typeface="+mj-lt"/>
              <a:buAutoNum type="arabicPeriod"/>
            </a:pPr>
            <a:r>
              <a:rPr lang="id-ID" dirty="0"/>
              <a:t>Menjelaskan tentang pendekatan dalam pengembangan kelompok kegiatan BKB HI</a:t>
            </a:r>
          </a:p>
          <a:p>
            <a:pPr marL="457200" lvl="0" indent="-457200">
              <a:buFont typeface="+mj-lt"/>
              <a:buAutoNum type="arabicPeriod"/>
            </a:pPr>
            <a:r>
              <a:rPr lang="id-ID" dirty="0"/>
              <a:t>Menjelaskan tentang kemitraan dalam pembentukan dan pengembangan kelompok BKB HI </a:t>
            </a:r>
          </a:p>
          <a:p>
            <a:endParaRPr lang="id-ID" dirty="0"/>
          </a:p>
        </p:txBody>
      </p:sp>
    </p:spTree>
    <p:extLst>
      <p:ext uri="{BB962C8B-B14F-4D97-AF65-F5344CB8AC3E}">
        <p14:creationId xmlns:p14="http://schemas.microsoft.com/office/powerpoint/2010/main" val="250148511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8"/>
          <p:cNvSpPr>
            <a:spLocks noChangeArrowheads="1"/>
          </p:cNvSpPr>
          <p:nvPr/>
        </p:nvSpPr>
        <p:spPr bwMode="auto">
          <a:xfrm>
            <a:off x="3738564" y="476250"/>
            <a:ext cx="6643687" cy="2370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id-ID" sz="1600" b="1">
                <a:solidFill>
                  <a:srgbClr val="000000"/>
                </a:solidFill>
                <a:latin typeface="Calibri" panose="020F0502020204030204" pitchFamily="34" charset="0"/>
              </a:rPr>
              <a:t>Tipologi I</a:t>
            </a:r>
          </a:p>
          <a:p>
            <a:pPr algn="ctr" eaLnBrk="1" hangingPunct="1"/>
            <a:r>
              <a:rPr lang="id-ID" sz="1600" b="1">
                <a:solidFill>
                  <a:srgbClr val="000000"/>
                </a:solidFill>
                <a:latin typeface="Calibri" panose="020F0502020204030204" pitchFamily="34" charset="0"/>
              </a:rPr>
              <a:t>Pelayanan anak usia dini tidak lengkap dan tersebar</a:t>
            </a:r>
          </a:p>
          <a:p>
            <a:pPr eaLnBrk="1" hangingPunct="1">
              <a:buFontTx/>
              <a:buChar char="•"/>
            </a:pPr>
            <a:endParaRPr lang="id-ID" sz="1600" b="1">
              <a:solidFill>
                <a:srgbClr val="000000"/>
              </a:solidFill>
              <a:latin typeface="Calibri" panose="020F0502020204030204" pitchFamily="34" charset="0"/>
            </a:endParaRPr>
          </a:p>
          <a:p>
            <a:pPr algn="just" eaLnBrk="1" hangingPunct="1"/>
            <a:r>
              <a:rPr lang="id-ID" sz="1600">
                <a:solidFill>
                  <a:srgbClr val="000000"/>
                </a:solidFill>
                <a:latin typeface="Calibri" panose="020F0502020204030204" pitchFamily="34" charset="0"/>
              </a:rPr>
              <a:t>Tipologi ini menunjukkan bahwa layanan pengembangan anak usia dini belum lengkap atau belum terintegrasi. </a:t>
            </a:r>
          </a:p>
          <a:p>
            <a:pPr algn="just" eaLnBrk="1" hangingPunct="1"/>
            <a:r>
              <a:rPr lang="id-ID" sz="1600">
                <a:solidFill>
                  <a:srgbClr val="000000"/>
                </a:solidFill>
                <a:latin typeface="Calibri" panose="020F0502020204030204" pitchFamily="34" charset="0"/>
              </a:rPr>
              <a:t> Masing-masing layanan tidak saling berinteraksi dan tidak terkoordinasi. Bentuk penyelenggaraan layanan anak usia dini ini masih banyak ditemukan, terutama di daerah terpencil, tertinggal, perbatasan, dan pulau-pulau terluar Indonesia.</a:t>
            </a:r>
          </a:p>
        </p:txBody>
      </p:sp>
      <p:grpSp>
        <p:nvGrpSpPr>
          <p:cNvPr id="40963" name="Group 39"/>
          <p:cNvGrpSpPr>
            <a:grpSpLocks/>
          </p:cNvGrpSpPr>
          <p:nvPr/>
        </p:nvGrpSpPr>
        <p:grpSpPr bwMode="auto">
          <a:xfrm>
            <a:off x="2238376" y="765175"/>
            <a:ext cx="1217613" cy="1462088"/>
            <a:chOff x="1722" y="2089"/>
            <a:chExt cx="1156" cy="1539"/>
          </a:xfrm>
        </p:grpSpPr>
        <p:sp>
          <p:nvSpPr>
            <p:cNvPr id="40992" name="Flowchart: Connector 36"/>
            <p:cNvSpPr>
              <a:spLocks noChangeArrowheads="1"/>
            </p:cNvSpPr>
            <p:nvPr/>
          </p:nvSpPr>
          <p:spPr bwMode="auto">
            <a:xfrm>
              <a:off x="1979" y="2089"/>
              <a:ext cx="413" cy="363"/>
            </a:xfrm>
            <a:prstGeom prst="flowChartConnector">
              <a:avLst/>
            </a:prstGeom>
            <a:solidFill>
              <a:srgbClr val="FFFF00"/>
            </a:solidFill>
            <a:ln w="9525">
              <a:solidFill>
                <a:srgbClr val="000000"/>
              </a:solidFill>
              <a:round/>
              <a:headEnd/>
              <a:tailEnd/>
            </a:ln>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en-US">
                <a:solidFill>
                  <a:srgbClr val="000000"/>
                </a:solidFill>
                <a:latin typeface="Calibri" panose="020F0502020204030204" pitchFamily="34" charset="0"/>
              </a:endParaRPr>
            </a:p>
          </p:txBody>
        </p:sp>
        <p:sp>
          <p:nvSpPr>
            <p:cNvPr id="40993" name="Flowchart: Connector 39"/>
            <p:cNvSpPr>
              <a:spLocks noChangeArrowheads="1"/>
            </p:cNvSpPr>
            <p:nvPr/>
          </p:nvSpPr>
          <p:spPr bwMode="auto">
            <a:xfrm rot="5400000">
              <a:off x="1716" y="2460"/>
              <a:ext cx="376" cy="363"/>
            </a:xfrm>
            <a:prstGeom prst="flowChartConnector">
              <a:avLst/>
            </a:prstGeom>
            <a:solidFill>
              <a:srgbClr val="0070C0"/>
            </a:solidFill>
            <a:ln w="9525">
              <a:solidFill>
                <a:srgbClr val="000000"/>
              </a:solidFill>
              <a:round/>
              <a:headEnd/>
              <a:tailEnd/>
            </a:ln>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en-US">
                <a:solidFill>
                  <a:srgbClr val="000000"/>
                </a:solidFill>
                <a:latin typeface="Calibri" panose="020F0502020204030204" pitchFamily="34" charset="0"/>
              </a:endParaRPr>
            </a:p>
          </p:txBody>
        </p:sp>
        <p:sp>
          <p:nvSpPr>
            <p:cNvPr id="40994" name="Flowchart: Connector 37"/>
            <p:cNvSpPr>
              <a:spLocks noChangeArrowheads="1"/>
            </p:cNvSpPr>
            <p:nvPr/>
          </p:nvSpPr>
          <p:spPr bwMode="auto">
            <a:xfrm>
              <a:off x="2502" y="2101"/>
              <a:ext cx="376" cy="363"/>
            </a:xfrm>
            <a:prstGeom prst="flowChartConnector">
              <a:avLst/>
            </a:prstGeom>
            <a:solidFill>
              <a:srgbClr val="92D050"/>
            </a:solidFill>
            <a:ln w="9525">
              <a:solidFill>
                <a:srgbClr val="000000"/>
              </a:solidFill>
              <a:round/>
              <a:headEnd/>
              <a:tailEnd/>
            </a:ln>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en-US">
                <a:solidFill>
                  <a:srgbClr val="000000"/>
                </a:solidFill>
                <a:latin typeface="Calibri" panose="020F0502020204030204" pitchFamily="34" charset="0"/>
              </a:endParaRPr>
            </a:p>
          </p:txBody>
        </p:sp>
        <p:sp>
          <p:nvSpPr>
            <p:cNvPr id="40995" name="Flowchart: Connector 47"/>
            <p:cNvSpPr>
              <a:spLocks noChangeArrowheads="1"/>
            </p:cNvSpPr>
            <p:nvPr/>
          </p:nvSpPr>
          <p:spPr bwMode="auto">
            <a:xfrm>
              <a:off x="2262" y="2569"/>
              <a:ext cx="376" cy="363"/>
            </a:xfrm>
            <a:prstGeom prst="flowChartConnector">
              <a:avLst/>
            </a:prstGeom>
            <a:solidFill>
              <a:srgbClr val="FF0000"/>
            </a:solidFill>
            <a:ln w="9525">
              <a:solidFill>
                <a:srgbClr val="000000"/>
              </a:solidFill>
              <a:round/>
              <a:headEnd/>
              <a:tailEnd/>
            </a:ln>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en-US">
                <a:solidFill>
                  <a:srgbClr val="000000"/>
                </a:solidFill>
                <a:latin typeface="Calibri" panose="020F0502020204030204" pitchFamily="34" charset="0"/>
              </a:endParaRPr>
            </a:p>
          </p:txBody>
        </p:sp>
        <p:sp>
          <p:nvSpPr>
            <p:cNvPr id="40996" name="Flowchart: Connector 38"/>
            <p:cNvSpPr>
              <a:spLocks noChangeArrowheads="1"/>
            </p:cNvSpPr>
            <p:nvPr/>
          </p:nvSpPr>
          <p:spPr bwMode="auto">
            <a:xfrm>
              <a:off x="1986" y="3001"/>
              <a:ext cx="376" cy="363"/>
            </a:xfrm>
            <a:prstGeom prst="flowChartConnector">
              <a:avLst/>
            </a:prstGeom>
            <a:solidFill>
              <a:srgbClr val="D99594"/>
            </a:solidFill>
            <a:ln w="9525">
              <a:solidFill>
                <a:srgbClr val="000000"/>
              </a:solidFill>
              <a:round/>
              <a:headEnd/>
              <a:tailEnd/>
            </a:ln>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en-US">
                <a:solidFill>
                  <a:srgbClr val="000000"/>
                </a:solidFill>
                <a:latin typeface="Calibri" panose="020F0502020204030204" pitchFamily="34" charset="0"/>
              </a:endParaRPr>
            </a:p>
          </p:txBody>
        </p:sp>
        <p:sp>
          <p:nvSpPr>
            <p:cNvPr id="40997" name="Flowchart: Connector 41"/>
            <p:cNvSpPr>
              <a:spLocks noChangeArrowheads="1"/>
            </p:cNvSpPr>
            <p:nvPr/>
          </p:nvSpPr>
          <p:spPr bwMode="auto">
            <a:xfrm>
              <a:off x="2466" y="3265"/>
              <a:ext cx="376" cy="363"/>
            </a:xfrm>
            <a:prstGeom prst="flowChartConnector">
              <a:avLst/>
            </a:prstGeom>
            <a:solidFill>
              <a:srgbClr val="C6D9F1"/>
            </a:solidFill>
            <a:ln w="9525">
              <a:solidFill>
                <a:srgbClr val="000000"/>
              </a:solidFill>
              <a:round/>
              <a:headEnd/>
              <a:tailEnd/>
            </a:ln>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en-US">
                <a:solidFill>
                  <a:srgbClr val="000000"/>
                </a:solidFill>
                <a:latin typeface="Calibri" panose="020F0502020204030204" pitchFamily="34" charset="0"/>
              </a:endParaRPr>
            </a:p>
          </p:txBody>
        </p:sp>
      </p:grpSp>
      <p:sp>
        <p:nvSpPr>
          <p:cNvPr id="40964" name="Rectangle 19"/>
          <p:cNvSpPr>
            <a:spLocks noChangeArrowheads="1"/>
          </p:cNvSpPr>
          <p:nvPr/>
        </p:nvSpPr>
        <p:spPr bwMode="auto">
          <a:xfrm>
            <a:off x="1524000" y="-25316"/>
            <a:ext cx="242374"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buFontTx/>
              <a:buChar char="•"/>
            </a:pPr>
            <a:endParaRPr lang="en-US" sz="900">
              <a:solidFill>
                <a:srgbClr val="000000"/>
              </a:solidFill>
              <a:latin typeface="Calibri" panose="020F0502020204030204" pitchFamily="34" charset="0"/>
            </a:endParaRPr>
          </a:p>
          <a:p>
            <a:endParaRPr lang="en-US">
              <a:solidFill>
                <a:srgbClr val="000000"/>
              </a:solidFill>
              <a:latin typeface="Calibri" panose="020F0502020204030204" pitchFamily="34" charset="0"/>
            </a:endParaRPr>
          </a:p>
        </p:txBody>
      </p:sp>
      <p:grpSp>
        <p:nvGrpSpPr>
          <p:cNvPr id="40965" name="Group 41"/>
          <p:cNvGrpSpPr>
            <a:grpSpLocks/>
          </p:cNvGrpSpPr>
          <p:nvPr/>
        </p:nvGrpSpPr>
        <p:grpSpPr bwMode="auto">
          <a:xfrm>
            <a:off x="2238376" y="3284539"/>
            <a:ext cx="1285875" cy="1214437"/>
            <a:chOff x="1494" y="4925"/>
            <a:chExt cx="1102" cy="1450"/>
          </a:xfrm>
        </p:grpSpPr>
        <p:sp>
          <p:nvSpPr>
            <p:cNvPr id="40984" name="Flowchart: Connector 51"/>
            <p:cNvSpPr>
              <a:spLocks noChangeArrowheads="1"/>
            </p:cNvSpPr>
            <p:nvPr/>
          </p:nvSpPr>
          <p:spPr bwMode="auto">
            <a:xfrm rot="-5400000">
              <a:off x="1488" y="4949"/>
              <a:ext cx="376" cy="363"/>
            </a:xfrm>
            <a:prstGeom prst="flowChartConnector">
              <a:avLst/>
            </a:prstGeom>
            <a:solidFill>
              <a:srgbClr val="FFFF00"/>
            </a:solidFill>
            <a:ln w="9525">
              <a:solidFill>
                <a:srgbClr val="000000"/>
              </a:solidFill>
              <a:round/>
              <a:headEnd/>
              <a:tailEnd/>
            </a:ln>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en-US">
                <a:solidFill>
                  <a:srgbClr val="000000"/>
                </a:solidFill>
                <a:latin typeface="Calibri" panose="020F0502020204030204" pitchFamily="34" charset="0"/>
              </a:endParaRPr>
            </a:p>
          </p:txBody>
        </p:sp>
        <p:sp>
          <p:nvSpPr>
            <p:cNvPr id="40985" name="Flowchart: Connector 52"/>
            <p:cNvSpPr>
              <a:spLocks noChangeArrowheads="1"/>
            </p:cNvSpPr>
            <p:nvPr/>
          </p:nvSpPr>
          <p:spPr bwMode="auto">
            <a:xfrm>
              <a:off x="2016" y="4925"/>
              <a:ext cx="376" cy="363"/>
            </a:xfrm>
            <a:prstGeom prst="flowChartConnector">
              <a:avLst/>
            </a:prstGeom>
            <a:solidFill>
              <a:srgbClr val="92D050"/>
            </a:solidFill>
            <a:ln w="9525">
              <a:solidFill>
                <a:srgbClr val="000000"/>
              </a:solidFill>
              <a:round/>
              <a:headEnd/>
              <a:tailEnd/>
            </a:ln>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en-US">
                <a:solidFill>
                  <a:srgbClr val="000000"/>
                </a:solidFill>
                <a:latin typeface="Calibri" panose="020F0502020204030204" pitchFamily="34" charset="0"/>
              </a:endParaRPr>
            </a:p>
          </p:txBody>
        </p:sp>
        <p:sp>
          <p:nvSpPr>
            <p:cNvPr id="40986" name="Flowchart: Connector 34"/>
            <p:cNvSpPr>
              <a:spLocks noChangeArrowheads="1"/>
            </p:cNvSpPr>
            <p:nvPr/>
          </p:nvSpPr>
          <p:spPr bwMode="auto">
            <a:xfrm rot="5400000">
              <a:off x="1512" y="5465"/>
              <a:ext cx="376" cy="363"/>
            </a:xfrm>
            <a:prstGeom prst="flowChartConnector">
              <a:avLst/>
            </a:prstGeom>
            <a:solidFill>
              <a:srgbClr val="0070C0"/>
            </a:solidFill>
            <a:ln w="9525">
              <a:solidFill>
                <a:srgbClr val="000000"/>
              </a:solidFill>
              <a:round/>
              <a:headEnd/>
              <a:tailEnd/>
            </a:ln>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en-US">
                <a:solidFill>
                  <a:srgbClr val="000000"/>
                </a:solidFill>
                <a:latin typeface="Calibri" panose="020F0502020204030204" pitchFamily="34" charset="0"/>
              </a:endParaRPr>
            </a:p>
          </p:txBody>
        </p:sp>
        <p:sp>
          <p:nvSpPr>
            <p:cNvPr id="40987" name="Flowchart: Connector 54"/>
            <p:cNvSpPr>
              <a:spLocks noChangeArrowheads="1"/>
            </p:cNvSpPr>
            <p:nvPr/>
          </p:nvSpPr>
          <p:spPr bwMode="auto">
            <a:xfrm>
              <a:off x="2220" y="5429"/>
              <a:ext cx="376" cy="363"/>
            </a:xfrm>
            <a:prstGeom prst="flowChartConnector">
              <a:avLst/>
            </a:prstGeom>
            <a:solidFill>
              <a:srgbClr val="FF0000"/>
            </a:solidFill>
            <a:ln w="9525">
              <a:solidFill>
                <a:srgbClr val="000000"/>
              </a:solidFill>
              <a:round/>
              <a:headEnd/>
              <a:tailEnd/>
            </a:ln>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en-US">
                <a:solidFill>
                  <a:srgbClr val="000000"/>
                </a:solidFill>
                <a:latin typeface="Calibri" panose="020F0502020204030204" pitchFamily="34" charset="0"/>
              </a:endParaRPr>
            </a:p>
          </p:txBody>
        </p:sp>
        <p:sp>
          <p:nvSpPr>
            <p:cNvPr id="40988" name="Flowchart: Connector 55"/>
            <p:cNvSpPr>
              <a:spLocks noChangeArrowheads="1"/>
            </p:cNvSpPr>
            <p:nvPr/>
          </p:nvSpPr>
          <p:spPr bwMode="auto">
            <a:xfrm rot="5400000">
              <a:off x="2208" y="6005"/>
              <a:ext cx="376" cy="363"/>
            </a:xfrm>
            <a:prstGeom prst="flowChartConnector">
              <a:avLst/>
            </a:prstGeom>
            <a:solidFill>
              <a:srgbClr val="5F497A"/>
            </a:solidFill>
            <a:ln w="9525">
              <a:solidFill>
                <a:srgbClr val="000000"/>
              </a:solidFill>
              <a:round/>
              <a:headEnd/>
              <a:tailEnd/>
            </a:ln>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en-US">
                <a:solidFill>
                  <a:srgbClr val="000000"/>
                </a:solidFill>
                <a:latin typeface="Calibri" panose="020F0502020204030204" pitchFamily="34" charset="0"/>
              </a:endParaRPr>
            </a:p>
          </p:txBody>
        </p:sp>
        <p:cxnSp>
          <p:nvCxnSpPr>
            <p:cNvPr id="40989" name="Straight Arrow Connector 30"/>
            <p:cNvCxnSpPr>
              <a:cxnSpLocks noChangeShapeType="1"/>
            </p:cNvCxnSpPr>
            <p:nvPr/>
          </p:nvCxnSpPr>
          <p:spPr bwMode="auto">
            <a:xfrm>
              <a:off x="1857" y="5110"/>
              <a:ext cx="177" cy="0"/>
            </a:xfrm>
            <a:prstGeom prst="straightConnector1">
              <a:avLst/>
            </a:prstGeom>
            <a:noFill/>
            <a:ln w="12700">
              <a:solidFill>
                <a:srgbClr val="000000"/>
              </a:solidFill>
              <a:round/>
              <a:headEnd/>
              <a:tailEnd/>
            </a:ln>
            <a:extLst>
              <a:ext uri="{909E8E84-426E-40DD-AFC4-6F175D3DCCD1}">
                <a14:hiddenFill xmlns:a14="http://schemas.microsoft.com/office/drawing/2010/main">
                  <a:noFill/>
                </a14:hiddenFill>
              </a:ext>
            </a:extLst>
          </p:spPr>
        </p:cxnSp>
        <p:cxnSp>
          <p:nvCxnSpPr>
            <p:cNvPr id="40990" name="Straight Arrow Connector 33"/>
            <p:cNvCxnSpPr>
              <a:cxnSpLocks noChangeShapeType="1"/>
            </p:cNvCxnSpPr>
            <p:nvPr/>
          </p:nvCxnSpPr>
          <p:spPr bwMode="auto">
            <a:xfrm flipH="1">
              <a:off x="1792" y="5165"/>
              <a:ext cx="242" cy="357"/>
            </a:xfrm>
            <a:prstGeom prst="straightConnector1">
              <a:avLst/>
            </a:prstGeom>
            <a:noFill/>
            <a:ln w="12700">
              <a:solidFill>
                <a:srgbClr val="000000"/>
              </a:solidFill>
              <a:round/>
              <a:headEnd/>
              <a:tailEnd/>
            </a:ln>
            <a:extLst>
              <a:ext uri="{909E8E84-426E-40DD-AFC4-6F175D3DCCD1}">
                <a14:hiddenFill xmlns:a14="http://schemas.microsoft.com/office/drawing/2010/main">
                  <a:noFill/>
                </a14:hiddenFill>
              </a:ext>
            </a:extLst>
          </p:spPr>
        </p:cxnSp>
        <p:cxnSp>
          <p:nvCxnSpPr>
            <p:cNvPr id="40991" name="Straight Arrow Connector 58"/>
            <p:cNvCxnSpPr>
              <a:cxnSpLocks noChangeShapeType="1"/>
            </p:cNvCxnSpPr>
            <p:nvPr/>
          </p:nvCxnSpPr>
          <p:spPr bwMode="auto">
            <a:xfrm>
              <a:off x="1671" y="5319"/>
              <a:ext cx="1" cy="141"/>
            </a:xfrm>
            <a:prstGeom prst="straightConnector1">
              <a:avLst/>
            </a:prstGeom>
            <a:noFill/>
            <a:ln w="12700">
              <a:solidFill>
                <a:srgbClr val="000000"/>
              </a:solidFill>
              <a:round/>
              <a:headEnd/>
              <a:tailEnd/>
            </a:ln>
            <a:extLst>
              <a:ext uri="{909E8E84-426E-40DD-AFC4-6F175D3DCCD1}">
                <a14:hiddenFill xmlns:a14="http://schemas.microsoft.com/office/drawing/2010/main">
                  <a:noFill/>
                </a14:hiddenFill>
              </a:ext>
            </a:extLst>
          </p:spPr>
        </p:cxnSp>
      </p:grpSp>
      <p:sp>
        <p:nvSpPr>
          <p:cNvPr id="40966" name="Rectangle 20"/>
          <p:cNvSpPr>
            <a:spLocks noChangeArrowheads="1"/>
          </p:cNvSpPr>
          <p:nvPr/>
        </p:nvSpPr>
        <p:spPr bwMode="auto">
          <a:xfrm>
            <a:off x="1524000" y="-96838"/>
            <a:ext cx="228600" cy="11080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US">
                <a:solidFill>
                  <a:srgbClr val="000000"/>
                </a:solidFill>
                <a:latin typeface="Calibri" panose="020F0502020204030204" pitchFamily="34" charset="0"/>
              </a:rPr>
              <a:t/>
            </a:r>
            <a:br>
              <a:rPr lang="en-US">
                <a:solidFill>
                  <a:srgbClr val="000000"/>
                </a:solidFill>
                <a:latin typeface="Calibri" panose="020F0502020204030204" pitchFamily="34" charset="0"/>
              </a:rPr>
            </a:br>
            <a:endParaRPr lang="en-US">
              <a:solidFill>
                <a:srgbClr val="000000"/>
              </a:solidFill>
              <a:latin typeface="Calibri" panose="020F0502020204030204" pitchFamily="34" charset="0"/>
            </a:endParaRPr>
          </a:p>
          <a:p>
            <a:r>
              <a:rPr lang="id-ID" sz="1200">
                <a:solidFill>
                  <a:srgbClr val="000000"/>
                </a:solidFill>
                <a:latin typeface="Calibri" panose="020F0502020204030204" pitchFamily="34" charset="0"/>
                <a:cs typeface="Times New Roman" panose="02020603050405020304" pitchFamily="18" charset="0"/>
              </a:rPr>
              <a:t>.</a:t>
            </a:r>
            <a:endParaRPr lang="en-US" sz="900">
              <a:solidFill>
                <a:srgbClr val="000000"/>
              </a:solidFill>
              <a:latin typeface="Calibri" panose="020F0502020204030204" pitchFamily="34" charset="0"/>
            </a:endParaRPr>
          </a:p>
          <a:p>
            <a:endParaRPr lang="en-US">
              <a:solidFill>
                <a:srgbClr val="000000"/>
              </a:solidFill>
              <a:latin typeface="Calibri" panose="020F0502020204030204" pitchFamily="34" charset="0"/>
            </a:endParaRPr>
          </a:p>
        </p:txBody>
      </p:sp>
      <p:sp>
        <p:nvSpPr>
          <p:cNvPr id="40967" name="Rectangle 25"/>
          <p:cNvSpPr>
            <a:spLocks noChangeArrowheads="1"/>
          </p:cNvSpPr>
          <p:nvPr/>
        </p:nvSpPr>
        <p:spPr bwMode="auto">
          <a:xfrm>
            <a:off x="3881438" y="3068639"/>
            <a:ext cx="6500812" cy="1570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id-ID" sz="1600" b="1">
                <a:solidFill>
                  <a:srgbClr val="000000"/>
                </a:solidFill>
                <a:latin typeface="Calibri" panose="020F0502020204030204" pitchFamily="34" charset="0"/>
              </a:rPr>
              <a:t>Tipologi II</a:t>
            </a:r>
          </a:p>
          <a:p>
            <a:pPr algn="ctr" eaLnBrk="1" hangingPunct="1"/>
            <a:r>
              <a:rPr lang="id-ID" sz="1600" b="1">
                <a:solidFill>
                  <a:srgbClr val="000000"/>
                </a:solidFill>
                <a:latin typeface="Calibri" panose="020F0502020204030204" pitchFamily="34" charset="0"/>
              </a:rPr>
              <a:t>Pelayanan anak usia dini lengkap dan tersebar</a:t>
            </a:r>
            <a:endParaRPr lang="en-US" sz="1600">
              <a:solidFill>
                <a:srgbClr val="000000"/>
              </a:solidFill>
              <a:latin typeface="Calibri" panose="020F0502020204030204" pitchFamily="34" charset="0"/>
            </a:endParaRPr>
          </a:p>
          <a:p>
            <a:pPr eaLnBrk="1" hangingPunct="1"/>
            <a:endParaRPr lang="id-ID" sz="1600">
              <a:solidFill>
                <a:srgbClr val="000000"/>
              </a:solidFill>
              <a:latin typeface="Calibri" panose="020F0502020204030204" pitchFamily="34" charset="0"/>
            </a:endParaRPr>
          </a:p>
          <a:p>
            <a:pPr algn="just" eaLnBrk="1" hangingPunct="1"/>
            <a:r>
              <a:rPr lang="id-ID" sz="1600">
                <a:solidFill>
                  <a:srgbClr val="000000"/>
                </a:solidFill>
                <a:latin typeface="Calibri" panose="020F0502020204030204" pitchFamily="34" charset="0"/>
              </a:rPr>
              <a:t>Tipologi ini menunjukkan bahwa layanan pengembangan anak usia dini dalam masyarakat sudah lengkap, tapi baru sebagian yang berinteraksi dan terkoordinasi</a:t>
            </a:r>
          </a:p>
        </p:txBody>
      </p:sp>
      <p:sp>
        <p:nvSpPr>
          <p:cNvPr id="25" name="Oval 24"/>
          <p:cNvSpPr/>
          <p:nvPr/>
        </p:nvSpPr>
        <p:spPr>
          <a:xfrm>
            <a:off x="1952625" y="5888038"/>
            <a:ext cx="285750" cy="214312"/>
          </a:xfrm>
          <a:prstGeom prst="ellipse">
            <a:avLst/>
          </a:prstGeom>
          <a:solidFill>
            <a:srgbClr val="0070C0"/>
          </a:solidFill>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id-ID">
              <a:solidFill>
                <a:prstClr val="white"/>
              </a:solidFill>
            </a:endParaRPr>
          </a:p>
        </p:txBody>
      </p:sp>
      <p:sp>
        <p:nvSpPr>
          <p:cNvPr id="40969" name="TextBox 25"/>
          <p:cNvSpPr txBox="1">
            <a:spLocks noChangeArrowheads="1"/>
          </p:cNvSpPr>
          <p:nvPr/>
        </p:nvSpPr>
        <p:spPr bwMode="auto">
          <a:xfrm>
            <a:off x="1881188" y="5373689"/>
            <a:ext cx="136525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id-ID">
                <a:solidFill>
                  <a:srgbClr val="000000"/>
                </a:solidFill>
                <a:latin typeface="Calibri" panose="020F0502020204030204" pitchFamily="34" charset="0"/>
              </a:rPr>
              <a:t>Keterangan :</a:t>
            </a:r>
          </a:p>
        </p:txBody>
      </p:sp>
      <p:sp>
        <p:nvSpPr>
          <p:cNvPr id="40970" name="TextBox 26"/>
          <p:cNvSpPr txBox="1">
            <a:spLocks noChangeArrowheads="1"/>
          </p:cNvSpPr>
          <p:nvPr/>
        </p:nvSpPr>
        <p:spPr bwMode="auto">
          <a:xfrm>
            <a:off x="2301876" y="5803900"/>
            <a:ext cx="108267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id-ID">
                <a:solidFill>
                  <a:srgbClr val="000000"/>
                </a:solidFill>
                <a:latin typeface="Calibri" panose="020F0502020204030204" pitchFamily="34" charset="0"/>
              </a:rPr>
              <a:t>Posyandu</a:t>
            </a:r>
          </a:p>
        </p:txBody>
      </p:sp>
      <p:sp>
        <p:nvSpPr>
          <p:cNvPr id="28" name="Oval 27"/>
          <p:cNvSpPr/>
          <p:nvPr/>
        </p:nvSpPr>
        <p:spPr>
          <a:xfrm>
            <a:off x="1952625" y="6245226"/>
            <a:ext cx="285750" cy="214313"/>
          </a:xfrm>
          <a:prstGeom prst="ellipse">
            <a:avLst/>
          </a:prstGeom>
          <a:solidFill>
            <a:srgbClr val="FFFF00"/>
          </a:solidFill>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id-ID">
              <a:solidFill>
                <a:prstClr val="white"/>
              </a:solidFill>
            </a:endParaRPr>
          </a:p>
        </p:txBody>
      </p:sp>
      <p:sp>
        <p:nvSpPr>
          <p:cNvPr id="40972" name="TextBox 28"/>
          <p:cNvSpPr txBox="1">
            <a:spLocks noChangeArrowheads="1"/>
          </p:cNvSpPr>
          <p:nvPr/>
        </p:nvSpPr>
        <p:spPr bwMode="auto">
          <a:xfrm>
            <a:off x="2301876" y="6161089"/>
            <a:ext cx="55562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id-ID">
                <a:solidFill>
                  <a:srgbClr val="000000"/>
                </a:solidFill>
                <a:latin typeface="Calibri" panose="020F0502020204030204" pitchFamily="34" charset="0"/>
              </a:rPr>
              <a:t>BKB</a:t>
            </a:r>
          </a:p>
        </p:txBody>
      </p:sp>
      <p:sp>
        <p:nvSpPr>
          <p:cNvPr id="30" name="Oval 29"/>
          <p:cNvSpPr/>
          <p:nvPr/>
        </p:nvSpPr>
        <p:spPr>
          <a:xfrm>
            <a:off x="3521075" y="5888038"/>
            <a:ext cx="285750" cy="214312"/>
          </a:xfrm>
          <a:prstGeom prst="ellipse">
            <a:avLst/>
          </a:prstGeom>
          <a:solidFill>
            <a:srgbClr val="92D050"/>
          </a:solidFill>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id-ID">
              <a:solidFill>
                <a:prstClr val="white"/>
              </a:solidFill>
            </a:endParaRPr>
          </a:p>
        </p:txBody>
      </p:sp>
      <p:sp>
        <p:nvSpPr>
          <p:cNvPr id="40974" name="TextBox 30"/>
          <p:cNvSpPr txBox="1">
            <a:spLocks noChangeArrowheads="1"/>
          </p:cNvSpPr>
          <p:nvPr/>
        </p:nvSpPr>
        <p:spPr bwMode="auto">
          <a:xfrm>
            <a:off x="3870326" y="5803900"/>
            <a:ext cx="531813"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id-ID">
                <a:solidFill>
                  <a:srgbClr val="000000"/>
                </a:solidFill>
                <a:latin typeface="Calibri" panose="020F0502020204030204" pitchFamily="34" charset="0"/>
              </a:rPr>
              <a:t>TPA</a:t>
            </a:r>
          </a:p>
        </p:txBody>
      </p:sp>
      <p:sp>
        <p:nvSpPr>
          <p:cNvPr id="32" name="Oval 31"/>
          <p:cNvSpPr/>
          <p:nvPr/>
        </p:nvSpPr>
        <p:spPr>
          <a:xfrm>
            <a:off x="3521075" y="6245226"/>
            <a:ext cx="285750" cy="214313"/>
          </a:xfrm>
          <a:prstGeom prst="ellipse">
            <a:avLst/>
          </a:prstGeom>
          <a:solidFill>
            <a:srgbClr val="FF0000"/>
          </a:solidFill>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id-ID">
              <a:solidFill>
                <a:prstClr val="white"/>
              </a:solidFill>
            </a:endParaRPr>
          </a:p>
        </p:txBody>
      </p:sp>
      <p:sp>
        <p:nvSpPr>
          <p:cNvPr id="40976" name="TextBox 32"/>
          <p:cNvSpPr txBox="1">
            <a:spLocks noChangeArrowheads="1"/>
          </p:cNvSpPr>
          <p:nvPr/>
        </p:nvSpPr>
        <p:spPr bwMode="auto">
          <a:xfrm>
            <a:off x="3870325" y="6161089"/>
            <a:ext cx="70485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id-ID">
                <a:solidFill>
                  <a:srgbClr val="000000"/>
                </a:solidFill>
                <a:latin typeface="Calibri" panose="020F0502020204030204" pitchFamily="34" charset="0"/>
              </a:rPr>
              <a:t>PAUD</a:t>
            </a:r>
          </a:p>
        </p:txBody>
      </p:sp>
      <p:sp>
        <p:nvSpPr>
          <p:cNvPr id="34" name="Oval 33"/>
          <p:cNvSpPr/>
          <p:nvPr/>
        </p:nvSpPr>
        <p:spPr>
          <a:xfrm>
            <a:off x="4667250" y="5900738"/>
            <a:ext cx="285750" cy="214312"/>
          </a:xfrm>
          <a:prstGeom prst="ellipse">
            <a:avLst/>
          </a:prstGeom>
          <a:solidFill>
            <a:srgbClr val="7030A0"/>
          </a:solidFill>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id-ID">
              <a:solidFill>
                <a:prstClr val="white"/>
              </a:solidFill>
            </a:endParaRPr>
          </a:p>
        </p:txBody>
      </p:sp>
      <p:sp>
        <p:nvSpPr>
          <p:cNvPr id="40978" name="TextBox 34"/>
          <p:cNvSpPr txBox="1">
            <a:spLocks noChangeArrowheads="1"/>
          </p:cNvSpPr>
          <p:nvPr/>
        </p:nvSpPr>
        <p:spPr bwMode="auto">
          <a:xfrm>
            <a:off x="5016501" y="5816600"/>
            <a:ext cx="1966913"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id-ID">
                <a:solidFill>
                  <a:srgbClr val="000000"/>
                </a:solidFill>
                <a:latin typeface="Calibri" panose="020F0502020204030204" pitchFamily="34" charset="0"/>
              </a:rPr>
              <a:t>Kelompok Bermain</a:t>
            </a:r>
          </a:p>
        </p:txBody>
      </p:sp>
      <p:sp>
        <p:nvSpPr>
          <p:cNvPr id="36" name="Oval 35"/>
          <p:cNvSpPr/>
          <p:nvPr/>
        </p:nvSpPr>
        <p:spPr>
          <a:xfrm>
            <a:off x="4667250" y="6257926"/>
            <a:ext cx="285750" cy="214313"/>
          </a:xfrm>
          <a:prstGeom prst="ellipse">
            <a:avLst/>
          </a:prstGeom>
          <a:solidFill>
            <a:schemeClr val="bg1">
              <a:lumMod val="75000"/>
            </a:schemeClr>
          </a:solidFill>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id-ID">
              <a:solidFill>
                <a:prstClr val="white"/>
              </a:solidFill>
            </a:endParaRPr>
          </a:p>
        </p:txBody>
      </p:sp>
      <p:sp>
        <p:nvSpPr>
          <p:cNvPr id="40980" name="TextBox 36"/>
          <p:cNvSpPr txBox="1">
            <a:spLocks noChangeArrowheads="1"/>
          </p:cNvSpPr>
          <p:nvPr/>
        </p:nvSpPr>
        <p:spPr bwMode="auto">
          <a:xfrm>
            <a:off x="5016501" y="6173789"/>
            <a:ext cx="442913"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id-ID">
                <a:solidFill>
                  <a:srgbClr val="000000"/>
                </a:solidFill>
                <a:latin typeface="Calibri" panose="020F0502020204030204" pitchFamily="34" charset="0"/>
              </a:rPr>
              <a:t>RA</a:t>
            </a:r>
          </a:p>
        </p:txBody>
      </p:sp>
      <p:sp>
        <p:nvSpPr>
          <p:cNvPr id="38" name="Oval 37"/>
          <p:cNvSpPr/>
          <p:nvPr/>
        </p:nvSpPr>
        <p:spPr>
          <a:xfrm>
            <a:off x="7024688" y="5900738"/>
            <a:ext cx="285750" cy="214312"/>
          </a:xfrm>
          <a:prstGeom prst="ellipse">
            <a:avLst/>
          </a:prstGeom>
          <a:solidFill>
            <a:schemeClr val="accent2">
              <a:lumMod val="60000"/>
              <a:lumOff val="40000"/>
            </a:schemeClr>
          </a:solidFill>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id-ID">
              <a:solidFill>
                <a:prstClr val="white"/>
              </a:solidFill>
            </a:endParaRPr>
          </a:p>
        </p:txBody>
      </p:sp>
      <p:sp>
        <p:nvSpPr>
          <p:cNvPr id="40982" name="TextBox 38"/>
          <p:cNvSpPr txBox="1">
            <a:spLocks noChangeArrowheads="1"/>
          </p:cNvSpPr>
          <p:nvPr/>
        </p:nvSpPr>
        <p:spPr bwMode="auto">
          <a:xfrm>
            <a:off x="7373938" y="5816600"/>
            <a:ext cx="1084262"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id-ID">
                <a:solidFill>
                  <a:srgbClr val="000000"/>
                </a:solidFill>
                <a:latin typeface="Calibri" panose="020F0502020204030204" pitchFamily="34" charset="0"/>
              </a:rPr>
              <a:t>Pos PAUD</a:t>
            </a:r>
          </a:p>
        </p:txBody>
      </p:sp>
      <p:sp>
        <p:nvSpPr>
          <p:cNvPr id="37" name="Slide Number Placeholder 36"/>
          <p:cNvSpPr>
            <a:spLocks noGrp="1"/>
          </p:cNvSpPr>
          <p:nvPr>
            <p:ph type="sldNum" sz="quarter" idx="12"/>
          </p:nvPr>
        </p:nvSpPr>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24BCE471-0E8B-4B1A-901D-4A7EDB411FC1}" type="slidenum">
              <a:rPr lang="en-US">
                <a:solidFill>
                  <a:srgbClr val="898989"/>
                </a:solidFill>
                <a:latin typeface="Calibri" panose="020F0502020204030204" pitchFamily="34" charset="0"/>
              </a:rPr>
              <a:pPr eaLnBrk="1" hangingPunct="1"/>
              <a:t>20</a:t>
            </a:fld>
            <a:endParaRPr lang="en-US">
              <a:solidFill>
                <a:srgbClr val="898989"/>
              </a:solidFill>
              <a:latin typeface="Calibri" panose="020F0502020204030204" pitchFamily="34" charset="0"/>
            </a:endParaRPr>
          </a:p>
        </p:txBody>
      </p:sp>
    </p:spTree>
    <p:extLst>
      <p:ext uri="{BB962C8B-B14F-4D97-AF65-F5344CB8AC3E}">
        <p14:creationId xmlns:p14="http://schemas.microsoft.com/office/powerpoint/2010/main" val="1993295783"/>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79B525AE-B71F-4DEA-827F-9AD445855ABB}" type="slidenum">
              <a:rPr lang="id-ID">
                <a:solidFill>
                  <a:srgbClr val="898989"/>
                </a:solidFill>
                <a:latin typeface="Calibri" panose="020F0502020204030204" pitchFamily="34" charset="0"/>
              </a:rPr>
              <a:pPr eaLnBrk="1" hangingPunct="1"/>
              <a:t>21</a:t>
            </a:fld>
            <a:endParaRPr lang="id-ID">
              <a:solidFill>
                <a:srgbClr val="898989"/>
              </a:solidFill>
              <a:latin typeface="Calibri" panose="020F0502020204030204" pitchFamily="34" charset="0"/>
            </a:endParaRPr>
          </a:p>
        </p:txBody>
      </p:sp>
      <p:sp>
        <p:nvSpPr>
          <p:cNvPr id="41987" name="Rectangle 8"/>
          <p:cNvSpPr>
            <a:spLocks noChangeArrowheads="1"/>
          </p:cNvSpPr>
          <p:nvPr/>
        </p:nvSpPr>
        <p:spPr bwMode="auto">
          <a:xfrm>
            <a:off x="3738564" y="2362201"/>
            <a:ext cx="6929437" cy="1000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buFontTx/>
              <a:buChar char="•"/>
            </a:pPr>
            <a:endParaRPr lang="id-ID" sz="1600" b="1">
              <a:solidFill>
                <a:srgbClr val="000000"/>
              </a:solidFill>
              <a:latin typeface="Calibri" panose="020F0502020204030204" pitchFamily="34" charset="0"/>
              <a:cs typeface="Times New Roman" panose="02020603050405020304" pitchFamily="18" charset="0"/>
            </a:endParaRPr>
          </a:p>
          <a:p>
            <a:pPr eaLnBrk="1" hangingPunct="1">
              <a:buFontTx/>
              <a:buChar char="•"/>
            </a:pPr>
            <a:endParaRPr lang="id-ID" sz="1600" b="1">
              <a:solidFill>
                <a:srgbClr val="000000"/>
              </a:solidFill>
              <a:latin typeface="Calibri" panose="020F0502020204030204" pitchFamily="34" charset="0"/>
              <a:cs typeface="Times New Roman" panose="02020603050405020304" pitchFamily="18" charset="0"/>
            </a:endParaRPr>
          </a:p>
          <a:p>
            <a:pPr eaLnBrk="1" hangingPunct="1">
              <a:buFontTx/>
              <a:buChar char="•"/>
            </a:pPr>
            <a:endParaRPr lang="en-US" sz="900">
              <a:solidFill>
                <a:srgbClr val="000000"/>
              </a:solidFill>
              <a:latin typeface="Calibri" panose="020F0502020204030204" pitchFamily="34" charset="0"/>
              <a:cs typeface="Times New Roman" panose="02020603050405020304" pitchFamily="18" charset="0"/>
            </a:endParaRPr>
          </a:p>
          <a:p>
            <a:endParaRPr lang="en-US">
              <a:solidFill>
                <a:srgbClr val="000000"/>
              </a:solidFill>
              <a:latin typeface="Calibri" panose="020F0502020204030204" pitchFamily="34" charset="0"/>
              <a:cs typeface="Times New Roman" panose="02020603050405020304" pitchFamily="18" charset="0"/>
            </a:endParaRPr>
          </a:p>
        </p:txBody>
      </p:sp>
      <p:sp>
        <p:nvSpPr>
          <p:cNvPr id="41988" name="Rectangle 19"/>
          <p:cNvSpPr>
            <a:spLocks noChangeArrowheads="1"/>
          </p:cNvSpPr>
          <p:nvPr/>
        </p:nvSpPr>
        <p:spPr bwMode="auto">
          <a:xfrm>
            <a:off x="1524000" y="-25316"/>
            <a:ext cx="242374"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buFontTx/>
              <a:buChar char="•"/>
            </a:pPr>
            <a:endParaRPr lang="en-US" sz="900">
              <a:solidFill>
                <a:srgbClr val="000000"/>
              </a:solidFill>
              <a:latin typeface="Calibri" panose="020F0502020204030204" pitchFamily="34" charset="0"/>
            </a:endParaRPr>
          </a:p>
          <a:p>
            <a:endParaRPr lang="en-US">
              <a:solidFill>
                <a:srgbClr val="000000"/>
              </a:solidFill>
              <a:latin typeface="Calibri" panose="020F0502020204030204" pitchFamily="34" charset="0"/>
            </a:endParaRPr>
          </a:p>
        </p:txBody>
      </p:sp>
      <p:sp>
        <p:nvSpPr>
          <p:cNvPr id="41989" name="Rectangle 20"/>
          <p:cNvSpPr>
            <a:spLocks noChangeArrowheads="1"/>
          </p:cNvSpPr>
          <p:nvPr/>
        </p:nvSpPr>
        <p:spPr bwMode="auto">
          <a:xfrm>
            <a:off x="1524000" y="-96838"/>
            <a:ext cx="228600" cy="11080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US">
                <a:solidFill>
                  <a:srgbClr val="000000"/>
                </a:solidFill>
                <a:latin typeface="Calibri" panose="020F0502020204030204" pitchFamily="34" charset="0"/>
              </a:rPr>
              <a:t/>
            </a:r>
            <a:br>
              <a:rPr lang="en-US">
                <a:solidFill>
                  <a:srgbClr val="000000"/>
                </a:solidFill>
                <a:latin typeface="Calibri" panose="020F0502020204030204" pitchFamily="34" charset="0"/>
              </a:rPr>
            </a:br>
            <a:endParaRPr lang="en-US">
              <a:solidFill>
                <a:srgbClr val="000000"/>
              </a:solidFill>
              <a:latin typeface="Calibri" panose="020F0502020204030204" pitchFamily="34" charset="0"/>
            </a:endParaRPr>
          </a:p>
          <a:p>
            <a:r>
              <a:rPr lang="id-ID" sz="1200">
                <a:solidFill>
                  <a:srgbClr val="000000"/>
                </a:solidFill>
                <a:latin typeface="Calibri" panose="020F0502020204030204" pitchFamily="34" charset="0"/>
                <a:cs typeface="Times New Roman" panose="02020603050405020304" pitchFamily="18" charset="0"/>
              </a:rPr>
              <a:t>.</a:t>
            </a:r>
            <a:endParaRPr lang="en-US" sz="900">
              <a:solidFill>
                <a:srgbClr val="000000"/>
              </a:solidFill>
              <a:latin typeface="Calibri" panose="020F0502020204030204" pitchFamily="34" charset="0"/>
            </a:endParaRPr>
          </a:p>
          <a:p>
            <a:endParaRPr lang="en-US">
              <a:solidFill>
                <a:srgbClr val="000000"/>
              </a:solidFill>
              <a:latin typeface="Calibri" panose="020F0502020204030204" pitchFamily="34" charset="0"/>
            </a:endParaRPr>
          </a:p>
        </p:txBody>
      </p:sp>
      <p:sp>
        <p:nvSpPr>
          <p:cNvPr id="41990" name="Rectangle 25"/>
          <p:cNvSpPr>
            <a:spLocks noChangeArrowheads="1"/>
          </p:cNvSpPr>
          <p:nvPr/>
        </p:nvSpPr>
        <p:spPr bwMode="auto">
          <a:xfrm>
            <a:off x="3952876" y="5143501"/>
            <a:ext cx="6500813"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id-ID">
              <a:solidFill>
                <a:srgbClr val="000000"/>
              </a:solidFill>
              <a:latin typeface="Calibri" panose="020F0502020204030204" pitchFamily="34" charset="0"/>
            </a:endParaRPr>
          </a:p>
          <a:p>
            <a:pPr eaLnBrk="1" hangingPunct="1"/>
            <a:endParaRPr lang="en-US">
              <a:solidFill>
                <a:srgbClr val="000000"/>
              </a:solidFill>
              <a:latin typeface="Calibri" panose="020F0502020204030204" pitchFamily="34" charset="0"/>
            </a:endParaRPr>
          </a:p>
        </p:txBody>
      </p:sp>
      <p:grpSp>
        <p:nvGrpSpPr>
          <p:cNvPr id="41991" name="Group 44"/>
          <p:cNvGrpSpPr>
            <a:grpSpLocks/>
          </p:cNvGrpSpPr>
          <p:nvPr/>
        </p:nvGrpSpPr>
        <p:grpSpPr bwMode="auto">
          <a:xfrm>
            <a:off x="2452689" y="1266825"/>
            <a:ext cx="1506537" cy="1511300"/>
            <a:chOff x="2278" y="7261"/>
            <a:chExt cx="1282" cy="988"/>
          </a:xfrm>
        </p:grpSpPr>
        <p:cxnSp>
          <p:nvCxnSpPr>
            <p:cNvPr id="42010" name="Straight Arrow Connector 24"/>
            <p:cNvCxnSpPr>
              <a:cxnSpLocks noChangeShapeType="1"/>
            </p:cNvCxnSpPr>
            <p:nvPr/>
          </p:nvCxnSpPr>
          <p:spPr bwMode="auto">
            <a:xfrm flipH="1">
              <a:off x="3090" y="7537"/>
              <a:ext cx="146" cy="123"/>
            </a:xfrm>
            <a:prstGeom prst="straightConnector1">
              <a:avLst/>
            </a:prstGeom>
            <a:noFill/>
            <a:ln w="12700">
              <a:solidFill>
                <a:srgbClr val="000000"/>
              </a:solidFill>
              <a:round/>
              <a:headEnd/>
              <a:tailEnd/>
            </a:ln>
            <a:extLst>
              <a:ext uri="{909E8E84-426E-40DD-AFC4-6F175D3DCCD1}">
                <a14:hiddenFill xmlns:a14="http://schemas.microsoft.com/office/drawing/2010/main">
                  <a:noFill/>
                </a14:hiddenFill>
              </a:ext>
            </a:extLst>
          </p:spPr>
        </p:cxnSp>
        <p:sp>
          <p:nvSpPr>
            <p:cNvPr id="42011" name="Flowchart: Connector 20"/>
            <p:cNvSpPr>
              <a:spLocks noChangeArrowheads="1"/>
            </p:cNvSpPr>
            <p:nvPr/>
          </p:nvSpPr>
          <p:spPr bwMode="auto">
            <a:xfrm rot="-5400000">
              <a:off x="2291" y="7267"/>
              <a:ext cx="376" cy="363"/>
            </a:xfrm>
            <a:prstGeom prst="flowChartConnector">
              <a:avLst/>
            </a:prstGeom>
            <a:solidFill>
              <a:srgbClr val="FFFF00"/>
            </a:solidFill>
            <a:ln w="9525">
              <a:solidFill>
                <a:srgbClr val="000000"/>
              </a:solidFill>
              <a:round/>
              <a:headEnd/>
              <a:tailEnd/>
            </a:ln>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en-US">
                <a:solidFill>
                  <a:srgbClr val="000000"/>
                </a:solidFill>
                <a:latin typeface="Calibri" panose="020F0502020204030204" pitchFamily="34" charset="0"/>
              </a:endParaRPr>
            </a:p>
          </p:txBody>
        </p:sp>
        <p:sp>
          <p:nvSpPr>
            <p:cNvPr id="42012" name="Flowchart: Connector 17"/>
            <p:cNvSpPr>
              <a:spLocks noChangeArrowheads="1"/>
            </p:cNvSpPr>
            <p:nvPr/>
          </p:nvSpPr>
          <p:spPr bwMode="auto">
            <a:xfrm rot="5400000">
              <a:off x="2272" y="7855"/>
              <a:ext cx="376" cy="363"/>
            </a:xfrm>
            <a:prstGeom prst="flowChartConnector">
              <a:avLst/>
            </a:prstGeom>
            <a:solidFill>
              <a:srgbClr val="B8CCE4"/>
            </a:solidFill>
            <a:ln w="9525">
              <a:solidFill>
                <a:srgbClr val="000000"/>
              </a:solidFill>
              <a:round/>
              <a:headEnd/>
              <a:tailEnd/>
            </a:ln>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en-US">
                <a:solidFill>
                  <a:srgbClr val="000000"/>
                </a:solidFill>
                <a:latin typeface="Calibri" panose="020F0502020204030204" pitchFamily="34" charset="0"/>
              </a:endParaRPr>
            </a:p>
          </p:txBody>
        </p:sp>
        <p:sp>
          <p:nvSpPr>
            <p:cNvPr id="42013" name="Flowchart: Connector 63"/>
            <p:cNvSpPr>
              <a:spLocks noChangeArrowheads="1"/>
            </p:cNvSpPr>
            <p:nvPr/>
          </p:nvSpPr>
          <p:spPr bwMode="auto">
            <a:xfrm rot="-5400000">
              <a:off x="3191" y="7267"/>
              <a:ext cx="376" cy="363"/>
            </a:xfrm>
            <a:prstGeom prst="flowChartConnector">
              <a:avLst/>
            </a:prstGeom>
            <a:solidFill>
              <a:srgbClr val="92D050"/>
            </a:solidFill>
            <a:ln w="9525">
              <a:solidFill>
                <a:srgbClr val="000000"/>
              </a:solidFill>
              <a:round/>
              <a:headEnd/>
              <a:tailEnd/>
            </a:ln>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en-US">
                <a:solidFill>
                  <a:srgbClr val="000000"/>
                </a:solidFill>
                <a:latin typeface="Calibri" panose="020F0502020204030204" pitchFamily="34" charset="0"/>
              </a:endParaRPr>
            </a:p>
          </p:txBody>
        </p:sp>
        <p:sp>
          <p:nvSpPr>
            <p:cNvPr id="42014" name="Flowchart: Connector 18"/>
            <p:cNvSpPr>
              <a:spLocks noChangeArrowheads="1"/>
            </p:cNvSpPr>
            <p:nvPr/>
          </p:nvSpPr>
          <p:spPr bwMode="auto">
            <a:xfrm rot="5400000">
              <a:off x="3172" y="7879"/>
              <a:ext cx="376" cy="363"/>
            </a:xfrm>
            <a:prstGeom prst="flowChartConnector">
              <a:avLst/>
            </a:prstGeom>
            <a:solidFill>
              <a:srgbClr val="0070C0"/>
            </a:solidFill>
            <a:ln w="9525">
              <a:solidFill>
                <a:srgbClr val="000000"/>
              </a:solidFill>
              <a:round/>
              <a:headEnd/>
              <a:tailEnd/>
            </a:ln>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en-US">
                <a:solidFill>
                  <a:srgbClr val="000000"/>
                </a:solidFill>
                <a:latin typeface="Calibri" panose="020F0502020204030204" pitchFamily="34" charset="0"/>
              </a:endParaRPr>
            </a:p>
          </p:txBody>
        </p:sp>
        <p:sp>
          <p:nvSpPr>
            <p:cNvPr id="42015" name="Flowchart: Connector 25"/>
            <p:cNvSpPr>
              <a:spLocks noChangeArrowheads="1"/>
            </p:cNvSpPr>
            <p:nvPr/>
          </p:nvSpPr>
          <p:spPr bwMode="auto">
            <a:xfrm rot="-5400000">
              <a:off x="2735" y="7543"/>
              <a:ext cx="376" cy="363"/>
            </a:xfrm>
            <a:prstGeom prst="flowChartConnector">
              <a:avLst/>
            </a:prstGeom>
            <a:solidFill>
              <a:srgbClr val="FF0000"/>
            </a:solidFill>
            <a:ln w="9525">
              <a:solidFill>
                <a:srgbClr val="000000"/>
              </a:solidFill>
              <a:round/>
              <a:headEnd/>
              <a:tailEnd/>
            </a:ln>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en-US">
                <a:solidFill>
                  <a:srgbClr val="000000"/>
                </a:solidFill>
                <a:latin typeface="Calibri" panose="020F0502020204030204" pitchFamily="34" charset="0"/>
              </a:endParaRPr>
            </a:p>
          </p:txBody>
        </p:sp>
        <p:cxnSp>
          <p:nvCxnSpPr>
            <p:cNvPr id="42016" name="Straight Arrow Connector 21"/>
            <p:cNvCxnSpPr>
              <a:cxnSpLocks noChangeShapeType="1"/>
            </p:cNvCxnSpPr>
            <p:nvPr/>
          </p:nvCxnSpPr>
          <p:spPr bwMode="auto">
            <a:xfrm>
              <a:off x="2641" y="7368"/>
              <a:ext cx="556" cy="1"/>
            </a:xfrm>
            <a:prstGeom prst="straightConnector1">
              <a:avLst/>
            </a:prstGeom>
            <a:noFill/>
            <a:ln w="12700">
              <a:solidFill>
                <a:srgbClr val="000000"/>
              </a:solidFill>
              <a:round/>
              <a:headEnd/>
              <a:tailEnd/>
            </a:ln>
            <a:extLst>
              <a:ext uri="{909E8E84-426E-40DD-AFC4-6F175D3DCCD1}">
                <a14:hiddenFill xmlns:a14="http://schemas.microsoft.com/office/drawing/2010/main">
                  <a:noFill/>
                </a14:hiddenFill>
              </a:ext>
            </a:extLst>
          </p:spPr>
        </p:cxnSp>
        <p:cxnSp>
          <p:nvCxnSpPr>
            <p:cNvPr id="42017" name="Straight Arrow Connector 22"/>
            <p:cNvCxnSpPr>
              <a:cxnSpLocks noChangeShapeType="1"/>
            </p:cNvCxnSpPr>
            <p:nvPr/>
          </p:nvCxnSpPr>
          <p:spPr bwMode="auto">
            <a:xfrm>
              <a:off x="2625" y="8052"/>
              <a:ext cx="556" cy="1"/>
            </a:xfrm>
            <a:prstGeom prst="straightConnector1">
              <a:avLst/>
            </a:prstGeom>
            <a:noFill/>
            <a:ln w="12700">
              <a:solidFill>
                <a:srgbClr val="000000"/>
              </a:solidFill>
              <a:round/>
              <a:headEnd/>
              <a:tailEnd/>
            </a:ln>
            <a:extLst>
              <a:ext uri="{909E8E84-426E-40DD-AFC4-6F175D3DCCD1}">
                <a14:hiddenFill xmlns:a14="http://schemas.microsoft.com/office/drawing/2010/main">
                  <a:noFill/>
                </a14:hiddenFill>
              </a:ext>
            </a:extLst>
          </p:spPr>
        </p:cxnSp>
        <p:cxnSp>
          <p:nvCxnSpPr>
            <p:cNvPr id="42018" name="Straight Arrow Connector 23"/>
            <p:cNvCxnSpPr>
              <a:cxnSpLocks noChangeShapeType="1"/>
            </p:cNvCxnSpPr>
            <p:nvPr/>
          </p:nvCxnSpPr>
          <p:spPr bwMode="auto">
            <a:xfrm flipH="1">
              <a:off x="2648" y="7849"/>
              <a:ext cx="146" cy="123"/>
            </a:xfrm>
            <a:prstGeom prst="straightConnector1">
              <a:avLst/>
            </a:prstGeom>
            <a:noFill/>
            <a:ln w="12700">
              <a:solidFill>
                <a:srgbClr val="000000"/>
              </a:solidFill>
              <a:round/>
              <a:headEnd/>
              <a:tailEnd/>
            </a:ln>
            <a:extLst>
              <a:ext uri="{909E8E84-426E-40DD-AFC4-6F175D3DCCD1}">
                <a14:hiddenFill xmlns:a14="http://schemas.microsoft.com/office/drawing/2010/main">
                  <a:noFill/>
                </a14:hiddenFill>
              </a:ext>
            </a:extLst>
          </p:spPr>
        </p:cxnSp>
        <p:cxnSp>
          <p:nvCxnSpPr>
            <p:cNvPr id="42019" name="Straight Arrow Connector 27"/>
            <p:cNvCxnSpPr>
              <a:cxnSpLocks noChangeShapeType="1"/>
            </p:cNvCxnSpPr>
            <p:nvPr/>
          </p:nvCxnSpPr>
          <p:spPr bwMode="auto">
            <a:xfrm flipH="1" flipV="1">
              <a:off x="3056" y="7828"/>
              <a:ext cx="153" cy="133"/>
            </a:xfrm>
            <a:prstGeom prst="straightConnector1">
              <a:avLst/>
            </a:prstGeom>
            <a:noFill/>
            <a:ln w="12700">
              <a:solidFill>
                <a:srgbClr val="000000"/>
              </a:solidFill>
              <a:round/>
              <a:headEnd/>
              <a:tailEnd/>
            </a:ln>
            <a:extLst>
              <a:ext uri="{909E8E84-426E-40DD-AFC4-6F175D3DCCD1}">
                <a14:hiddenFill xmlns:a14="http://schemas.microsoft.com/office/drawing/2010/main">
                  <a:noFill/>
                </a14:hiddenFill>
              </a:ext>
            </a:extLst>
          </p:spPr>
        </p:cxnSp>
        <p:cxnSp>
          <p:nvCxnSpPr>
            <p:cNvPr id="42020" name="Straight Arrow Connector 70"/>
            <p:cNvCxnSpPr>
              <a:cxnSpLocks noChangeShapeType="1"/>
            </p:cNvCxnSpPr>
            <p:nvPr/>
          </p:nvCxnSpPr>
          <p:spPr bwMode="auto">
            <a:xfrm flipH="1" flipV="1">
              <a:off x="2612" y="7528"/>
              <a:ext cx="153" cy="133"/>
            </a:xfrm>
            <a:prstGeom prst="straightConnector1">
              <a:avLst/>
            </a:prstGeom>
            <a:noFill/>
            <a:ln w="12700">
              <a:solidFill>
                <a:srgbClr val="000000"/>
              </a:solidFill>
              <a:round/>
              <a:headEnd/>
              <a:tailEnd/>
            </a:ln>
            <a:extLst>
              <a:ext uri="{909E8E84-426E-40DD-AFC4-6F175D3DCCD1}">
                <a14:hiddenFill xmlns:a14="http://schemas.microsoft.com/office/drawing/2010/main">
                  <a:noFill/>
                </a14:hiddenFill>
              </a:ext>
            </a:extLst>
          </p:spPr>
        </p:cxnSp>
      </p:grpSp>
      <p:sp>
        <p:nvSpPr>
          <p:cNvPr id="41992" name="Rectangle 37"/>
          <p:cNvSpPr>
            <a:spLocks noChangeArrowheads="1"/>
          </p:cNvSpPr>
          <p:nvPr/>
        </p:nvSpPr>
        <p:spPr bwMode="auto">
          <a:xfrm>
            <a:off x="4095750" y="981075"/>
            <a:ext cx="6357938" cy="1816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id-ID" sz="1600" b="1">
                <a:solidFill>
                  <a:srgbClr val="000000"/>
                </a:solidFill>
                <a:latin typeface="Calibri" panose="020F0502020204030204" pitchFamily="34" charset="0"/>
              </a:rPr>
              <a:t>Tipologi III  </a:t>
            </a:r>
          </a:p>
          <a:p>
            <a:pPr algn="ctr" eaLnBrk="1" hangingPunct="1"/>
            <a:r>
              <a:rPr lang="id-ID" sz="1600" b="1">
                <a:solidFill>
                  <a:srgbClr val="000000"/>
                </a:solidFill>
                <a:latin typeface="Calibri" panose="020F0502020204030204" pitchFamily="34" charset="0"/>
              </a:rPr>
              <a:t>Pelayanan lengkap dan terintegrasi</a:t>
            </a:r>
            <a:endParaRPr lang="en-US" sz="1600">
              <a:solidFill>
                <a:srgbClr val="000000"/>
              </a:solidFill>
              <a:latin typeface="Calibri" panose="020F0502020204030204" pitchFamily="34" charset="0"/>
            </a:endParaRPr>
          </a:p>
          <a:p>
            <a:pPr eaLnBrk="1" hangingPunct="1"/>
            <a:endParaRPr lang="id-ID" sz="1600">
              <a:solidFill>
                <a:srgbClr val="000000"/>
              </a:solidFill>
              <a:latin typeface="Calibri" panose="020F0502020204030204" pitchFamily="34" charset="0"/>
            </a:endParaRPr>
          </a:p>
          <a:p>
            <a:pPr eaLnBrk="1" hangingPunct="1"/>
            <a:r>
              <a:rPr lang="id-ID" sz="1600">
                <a:solidFill>
                  <a:srgbClr val="000000"/>
                </a:solidFill>
                <a:latin typeface="Calibri" panose="020F0502020204030204" pitchFamily="34" charset="0"/>
              </a:rPr>
              <a:t>Tipologi ini menunjukkan bahwa layanan pengembangan anak usia dini sudah lengkap sudah berinteraksi, bersinergi, dan terkoordinasi, tetapi pelaksanaan pengembangan anak usia dini masih terpencar di beberapa tempat</a:t>
            </a:r>
            <a:endParaRPr lang="en-US" sz="1600">
              <a:solidFill>
                <a:srgbClr val="000000"/>
              </a:solidFill>
              <a:latin typeface="Calibri" panose="020F0502020204030204" pitchFamily="34" charset="0"/>
            </a:endParaRPr>
          </a:p>
        </p:txBody>
      </p:sp>
      <p:grpSp>
        <p:nvGrpSpPr>
          <p:cNvPr id="41993" name="Group 45"/>
          <p:cNvGrpSpPr>
            <a:grpSpLocks/>
          </p:cNvGrpSpPr>
          <p:nvPr/>
        </p:nvGrpSpPr>
        <p:grpSpPr bwMode="auto">
          <a:xfrm>
            <a:off x="2309813" y="3338514"/>
            <a:ext cx="1643062" cy="1571625"/>
            <a:chOff x="1415" y="9553"/>
            <a:chExt cx="1241" cy="1246"/>
          </a:xfrm>
        </p:grpSpPr>
        <p:sp>
          <p:nvSpPr>
            <p:cNvPr id="42006" name="Flowchart: Connector 13"/>
            <p:cNvSpPr>
              <a:spLocks noChangeArrowheads="1"/>
            </p:cNvSpPr>
            <p:nvPr/>
          </p:nvSpPr>
          <p:spPr bwMode="auto">
            <a:xfrm>
              <a:off x="1415" y="9553"/>
              <a:ext cx="1241" cy="1246"/>
            </a:xfrm>
            <a:prstGeom prst="flowChartConnector">
              <a:avLst/>
            </a:prstGeom>
            <a:solidFill>
              <a:srgbClr val="FFFFFF"/>
            </a:solidFill>
            <a:ln w="9525">
              <a:solidFill>
                <a:srgbClr val="000000"/>
              </a:solidFill>
              <a:round/>
              <a:headEnd/>
              <a:tailEnd/>
            </a:ln>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en-US">
                <a:solidFill>
                  <a:srgbClr val="000000"/>
                </a:solidFill>
                <a:latin typeface="Calibri" panose="020F0502020204030204" pitchFamily="34" charset="0"/>
              </a:endParaRPr>
            </a:p>
          </p:txBody>
        </p:sp>
        <p:sp>
          <p:nvSpPr>
            <p:cNvPr id="42007" name="Flowchart: Connector 14"/>
            <p:cNvSpPr>
              <a:spLocks noChangeArrowheads="1"/>
            </p:cNvSpPr>
            <p:nvPr/>
          </p:nvSpPr>
          <p:spPr bwMode="auto">
            <a:xfrm rot="5400000">
              <a:off x="1908" y="9562"/>
              <a:ext cx="376" cy="363"/>
            </a:xfrm>
            <a:prstGeom prst="flowChartConnector">
              <a:avLst/>
            </a:prstGeom>
            <a:solidFill>
              <a:srgbClr val="B8CCE4"/>
            </a:solidFill>
            <a:ln w="9525">
              <a:solidFill>
                <a:srgbClr val="000000"/>
              </a:solidFill>
              <a:round/>
              <a:headEnd/>
              <a:tailEnd/>
            </a:ln>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en-US">
                <a:solidFill>
                  <a:srgbClr val="000000"/>
                </a:solidFill>
                <a:latin typeface="Calibri" panose="020F0502020204030204" pitchFamily="34" charset="0"/>
              </a:endParaRPr>
            </a:p>
          </p:txBody>
        </p:sp>
        <p:sp>
          <p:nvSpPr>
            <p:cNvPr id="42008" name="Flowchart: Connector 16"/>
            <p:cNvSpPr>
              <a:spLocks noChangeArrowheads="1"/>
            </p:cNvSpPr>
            <p:nvPr/>
          </p:nvSpPr>
          <p:spPr bwMode="auto">
            <a:xfrm rot="5400000">
              <a:off x="2232" y="9766"/>
              <a:ext cx="376" cy="363"/>
            </a:xfrm>
            <a:prstGeom prst="flowChartConnector">
              <a:avLst/>
            </a:prstGeom>
            <a:solidFill>
              <a:srgbClr val="FF0000"/>
            </a:solidFill>
            <a:ln w="9525">
              <a:solidFill>
                <a:srgbClr val="000000"/>
              </a:solidFill>
              <a:round/>
              <a:headEnd/>
              <a:tailEnd/>
            </a:ln>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en-US">
                <a:solidFill>
                  <a:srgbClr val="000000"/>
                </a:solidFill>
                <a:latin typeface="Calibri" panose="020F0502020204030204" pitchFamily="34" charset="0"/>
              </a:endParaRPr>
            </a:p>
          </p:txBody>
        </p:sp>
        <p:sp>
          <p:nvSpPr>
            <p:cNvPr id="42009" name="Flowchart: Connector 15"/>
            <p:cNvSpPr>
              <a:spLocks noChangeArrowheads="1"/>
            </p:cNvSpPr>
            <p:nvPr/>
          </p:nvSpPr>
          <p:spPr bwMode="auto">
            <a:xfrm rot="5400000">
              <a:off x="1536" y="9658"/>
              <a:ext cx="376" cy="363"/>
            </a:xfrm>
            <a:prstGeom prst="flowChartConnector">
              <a:avLst/>
            </a:prstGeom>
            <a:solidFill>
              <a:srgbClr val="FFFF00"/>
            </a:solidFill>
            <a:ln w="9525">
              <a:solidFill>
                <a:srgbClr val="000000"/>
              </a:solidFill>
              <a:round/>
              <a:headEnd/>
              <a:tailEnd/>
            </a:ln>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en-US">
                <a:solidFill>
                  <a:srgbClr val="000000"/>
                </a:solidFill>
                <a:latin typeface="Calibri" panose="020F0502020204030204" pitchFamily="34" charset="0"/>
              </a:endParaRPr>
            </a:p>
          </p:txBody>
        </p:sp>
      </p:grpSp>
      <p:sp>
        <p:nvSpPr>
          <p:cNvPr id="41994" name="Rectangle 19"/>
          <p:cNvSpPr>
            <a:spLocks noChangeArrowheads="1"/>
          </p:cNvSpPr>
          <p:nvPr/>
        </p:nvSpPr>
        <p:spPr bwMode="auto">
          <a:xfrm>
            <a:off x="4095750" y="3390375"/>
            <a:ext cx="6362700" cy="13234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id-ID" sz="1600" b="1">
                <a:solidFill>
                  <a:srgbClr val="000000"/>
                </a:solidFill>
                <a:latin typeface="Calibri" panose="020F0502020204030204" pitchFamily="34" charset="0"/>
              </a:rPr>
              <a:t>Tipologi IV </a:t>
            </a:r>
          </a:p>
          <a:p>
            <a:pPr algn="ctr" eaLnBrk="1" hangingPunct="1"/>
            <a:r>
              <a:rPr lang="id-ID" sz="1600" b="1">
                <a:solidFill>
                  <a:srgbClr val="000000"/>
                </a:solidFill>
                <a:latin typeface="Calibri" panose="020F0502020204030204" pitchFamily="34" charset="0"/>
              </a:rPr>
              <a:t>Pelayanan belum lengkap, ada pada satu tempat</a:t>
            </a:r>
            <a:endParaRPr lang="en-US" sz="1600">
              <a:solidFill>
                <a:srgbClr val="000000"/>
              </a:solidFill>
              <a:latin typeface="Calibri" panose="020F0502020204030204" pitchFamily="34" charset="0"/>
            </a:endParaRPr>
          </a:p>
          <a:p>
            <a:pPr algn="justLow" eaLnBrk="1" hangingPunct="1"/>
            <a:endParaRPr lang="id-ID" sz="1600">
              <a:solidFill>
                <a:srgbClr val="000000"/>
              </a:solidFill>
              <a:latin typeface="Calibri" panose="020F0502020204030204" pitchFamily="34" charset="0"/>
            </a:endParaRPr>
          </a:p>
          <a:p>
            <a:pPr algn="justLow" eaLnBrk="1" hangingPunct="1"/>
            <a:r>
              <a:rPr lang="id-ID" sz="1600">
                <a:solidFill>
                  <a:srgbClr val="000000"/>
                </a:solidFill>
                <a:latin typeface="Calibri" panose="020F0502020204030204" pitchFamily="34" charset="0"/>
              </a:rPr>
              <a:t>Tipologi ini menunjukkan, bahwa layanan pengembangan  anak usia dini tidak lengkap, tetapi udah terintegrasi dan berada pada satu tempat</a:t>
            </a:r>
          </a:p>
        </p:txBody>
      </p:sp>
      <p:sp>
        <p:nvSpPr>
          <p:cNvPr id="61" name="Oval 60"/>
          <p:cNvSpPr/>
          <p:nvPr/>
        </p:nvSpPr>
        <p:spPr>
          <a:xfrm>
            <a:off x="1952625" y="5553076"/>
            <a:ext cx="285750" cy="214313"/>
          </a:xfrm>
          <a:prstGeom prst="ellipse">
            <a:avLst/>
          </a:prstGeom>
          <a:solidFill>
            <a:srgbClr val="0070C0"/>
          </a:solidFill>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id-ID">
              <a:solidFill>
                <a:prstClr val="white"/>
              </a:solidFill>
            </a:endParaRPr>
          </a:p>
        </p:txBody>
      </p:sp>
      <p:sp>
        <p:nvSpPr>
          <p:cNvPr id="41996" name="TextBox 61"/>
          <p:cNvSpPr txBox="1">
            <a:spLocks noChangeArrowheads="1"/>
          </p:cNvSpPr>
          <p:nvPr/>
        </p:nvSpPr>
        <p:spPr bwMode="auto">
          <a:xfrm>
            <a:off x="1881188" y="5124450"/>
            <a:ext cx="136525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id-ID">
                <a:solidFill>
                  <a:srgbClr val="000000"/>
                </a:solidFill>
                <a:latin typeface="Calibri" panose="020F0502020204030204" pitchFamily="34" charset="0"/>
              </a:rPr>
              <a:t>Keterangan :</a:t>
            </a:r>
          </a:p>
        </p:txBody>
      </p:sp>
      <p:sp>
        <p:nvSpPr>
          <p:cNvPr id="41997" name="TextBox 62"/>
          <p:cNvSpPr txBox="1">
            <a:spLocks noChangeArrowheads="1"/>
          </p:cNvSpPr>
          <p:nvPr/>
        </p:nvSpPr>
        <p:spPr bwMode="auto">
          <a:xfrm>
            <a:off x="2301876" y="5468939"/>
            <a:ext cx="108267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id-ID">
                <a:solidFill>
                  <a:srgbClr val="000000"/>
                </a:solidFill>
                <a:latin typeface="Calibri" panose="020F0502020204030204" pitchFamily="34" charset="0"/>
              </a:rPr>
              <a:t>Posyandu</a:t>
            </a:r>
          </a:p>
        </p:txBody>
      </p:sp>
      <p:sp>
        <p:nvSpPr>
          <p:cNvPr id="64" name="Oval 63"/>
          <p:cNvSpPr/>
          <p:nvPr/>
        </p:nvSpPr>
        <p:spPr>
          <a:xfrm>
            <a:off x="1952625" y="5910263"/>
            <a:ext cx="285750" cy="214312"/>
          </a:xfrm>
          <a:prstGeom prst="ellipse">
            <a:avLst/>
          </a:prstGeom>
          <a:solidFill>
            <a:srgbClr val="FFFF00"/>
          </a:solidFill>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id-ID">
              <a:solidFill>
                <a:prstClr val="white"/>
              </a:solidFill>
            </a:endParaRPr>
          </a:p>
        </p:txBody>
      </p:sp>
      <p:sp>
        <p:nvSpPr>
          <p:cNvPr id="41999" name="TextBox 64"/>
          <p:cNvSpPr txBox="1">
            <a:spLocks noChangeArrowheads="1"/>
          </p:cNvSpPr>
          <p:nvPr/>
        </p:nvSpPr>
        <p:spPr bwMode="auto">
          <a:xfrm>
            <a:off x="2301876" y="5826125"/>
            <a:ext cx="55562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id-ID">
                <a:solidFill>
                  <a:srgbClr val="000000"/>
                </a:solidFill>
                <a:latin typeface="Calibri" panose="020F0502020204030204" pitchFamily="34" charset="0"/>
              </a:rPr>
              <a:t>BKB</a:t>
            </a:r>
          </a:p>
        </p:txBody>
      </p:sp>
      <p:sp>
        <p:nvSpPr>
          <p:cNvPr id="66" name="Oval 65"/>
          <p:cNvSpPr/>
          <p:nvPr/>
        </p:nvSpPr>
        <p:spPr>
          <a:xfrm>
            <a:off x="3521075" y="5553076"/>
            <a:ext cx="285750" cy="214313"/>
          </a:xfrm>
          <a:prstGeom prst="ellipse">
            <a:avLst/>
          </a:prstGeom>
          <a:solidFill>
            <a:srgbClr val="92D050"/>
          </a:solidFill>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id-ID">
              <a:solidFill>
                <a:prstClr val="white"/>
              </a:solidFill>
            </a:endParaRPr>
          </a:p>
        </p:txBody>
      </p:sp>
      <p:sp>
        <p:nvSpPr>
          <p:cNvPr id="42001" name="TextBox 66"/>
          <p:cNvSpPr txBox="1">
            <a:spLocks noChangeArrowheads="1"/>
          </p:cNvSpPr>
          <p:nvPr/>
        </p:nvSpPr>
        <p:spPr bwMode="auto">
          <a:xfrm>
            <a:off x="3870326" y="5468939"/>
            <a:ext cx="531813"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id-ID">
                <a:solidFill>
                  <a:srgbClr val="000000"/>
                </a:solidFill>
                <a:latin typeface="Calibri" panose="020F0502020204030204" pitchFamily="34" charset="0"/>
              </a:rPr>
              <a:t>TPA</a:t>
            </a:r>
          </a:p>
        </p:txBody>
      </p:sp>
      <p:sp>
        <p:nvSpPr>
          <p:cNvPr id="68" name="Oval 67"/>
          <p:cNvSpPr/>
          <p:nvPr/>
        </p:nvSpPr>
        <p:spPr>
          <a:xfrm>
            <a:off x="3521075" y="5910263"/>
            <a:ext cx="285750" cy="214312"/>
          </a:xfrm>
          <a:prstGeom prst="ellipse">
            <a:avLst/>
          </a:prstGeom>
          <a:solidFill>
            <a:srgbClr val="FF0000"/>
          </a:solidFill>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id-ID">
              <a:solidFill>
                <a:prstClr val="white"/>
              </a:solidFill>
            </a:endParaRPr>
          </a:p>
        </p:txBody>
      </p:sp>
      <p:sp>
        <p:nvSpPr>
          <p:cNvPr id="42003" name="TextBox 68"/>
          <p:cNvSpPr txBox="1">
            <a:spLocks noChangeArrowheads="1"/>
          </p:cNvSpPr>
          <p:nvPr/>
        </p:nvSpPr>
        <p:spPr bwMode="auto">
          <a:xfrm>
            <a:off x="3870325" y="5826125"/>
            <a:ext cx="70485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id-ID">
                <a:solidFill>
                  <a:srgbClr val="000000"/>
                </a:solidFill>
                <a:latin typeface="Calibri" panose="020F0502020204030204" pitchFamily="34" charset="0"/>
              </a:rPr>
              <a:t>PAUD</a:t>
            </a:r>
          </a:p>
        </p:txBody>
      </p:sp>
      <p:sp>
        <p:nvSpPr>
          <p:cNvPr id="72" name="Oval 71"/>
          <p:cNvSpPr/>
          <p:nvPr/>
        </p:nvSpPr>
        <p:spPr>
          <a:xfrm>
            <a:off x="4667250" y="5922963"/>
            <a:ext cx="285750" cy="214312"/>
          </a:xfrm>
          <a:prstGeom prst="ellipse">
            <a:avLst/>
          </a:prstGeom>
          <a:solidFill>
            <a:schemeClr val="bg1">
              <a:lumMod val="75000"/>
            </a:schemeClr>
          </a:solidFill>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id-ID">
              <a:solidFill>
                <a:prstClr val="white"/>
              </a:solidFill>
            </a:endParaRPr>
          </a:p>
        </p:txBody>
      </p:sp>
      <p:sp>
        <p:nvSpPr>
          <p:cNvPr id="42005" name="TextBox 72"/>
          <p:cNvSpPr txBox="1">
            <a:spLocks noChangeArrowheads="1"/>
          </p:cNvSpPr>
          <p:nvPr/>
        </p:nvSpPr>
        <p:spPr bwMode="auto">
          <a:xfrm>
            <a:off x="5016501" y="5838825"/>
            <a:ext cx="442913"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id-ID">
                <a:solidFill>
                  <a:srgbClr val="000000"/>
                </a:solidFill>
                <a:latin typeface="Calibri" panose="020F0502020204030204" pitchFamily="34" charset="0"/>
              </a:rPr>
              <a:t>RA</a:t>
            </a:r>
          </a:p>
        </p:txBody>
      </p:sp>
    </p:spTree>
    <p:extLst>
      <p:ext uri="{BB962C8B-B14F-4D97-AF65-F5344CB8AC3E}">
        <p14:creationId xmlns:p14="http://schemas.microsoft.com/office/powerpoint/2010/main" val="1295684931"/>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56F0F42F-7BA3-43DE-96C1-77DFD6AFD615}" type="slidenum">
              <a:rPr lang="id-ID">
                <a:solidFill>
                  <a:srgbClr val="898989"/>
                </a:solidFill>
                <a:latin typeface="Calibri" panose="020F0502020204030204" pitchFamily="34" charset="0"/>
              </a:rPr>
              <a:pPr eaLnBrk="1" hangingPunct="1"/>
              <a:t>22</a:t>
            </a:fld>
            <a:endParaRPr lang="id-ID">
              <a:solidFill>
                <a:srgbClr val="898989"/>
              </a:solidFill>
              <a:latin typeface="Calibri" panose="020F0502020204030204" pitchFamily="34" charset="0"/>
            </a:endParaRPr>
          </a:p>
        </p:txBody>
      </p:sp>
      <p:sp>
        <p:nvSpPr>
          <p:cNvPr id="43011" name="Rectangle 8"/>
          <p:cNvSpPr>
            <a:spLocks noChangeArrowheads="1"/>
          </p:cNvSpPr>
          <p:nvPr/>
        </p:nvSpPr>
        <p:spPr bwMode="auto">
          <a:xfrm>
            <a:off x="3738564" y="2362201"/>
            <a:ext cx="6929437" cy="1000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buFontTx/>
              <a:buChar char="•"/>
            </a:pPr>
            <a:endParaRPr lang="id-ID" sz="1600" b="1">
              <a:solidFill>
                <a:srgbClr val="000000"/>
              </a:solidFill>
              <a:latin typeface="Calibri" panose="020F0502020204030204" pitchFamily="34" charset="0"/>
              <a:cs typeface="Times New Roman" panose="02020603050405020304" pitchFamily="18" charset="0"/>
            </a:endParaRPr>
          </a:p>
          <a:p>
            <a:pPr eaLnBrk="1" hangingPunct="1">
              <a:buFontTx/>
              <a:buChar char="•"/>
            </a:pPr>
            <a:endParaRPr lang="id-ID" sz="1600" b="1">
              <a:solidFill>
                <a:srgbClr val="000000"/>
              </a:solidFill>
              <a:latin typeface="Calibri" panose="020F0502020204030204" pitchFamily="34" charset="0"/>
              <a:cs typeface="Times New Roman" panose="02020603050405020304" pitchFamily="18" charset="0"/>
            </a:endParaRPr>
          </a:p>
          <a:p>
            <a:pPr eaLnBrk="1" hangingPunct="1">
              <a:buFontTx/>
              <a:buChar char="•"/>
            </a:pPr>
            <a:endParaRPr lang="en-US" sz="900">
              <a:solidFill>
                <a:srgbClr val="000000"/>
              </a:solidFill>
              <a:latin typeface="Calibri" panose="020F0502020204030204" pitchFamily="34" charset="0"/>
              <a:cs typeface="Times New Roman" panose="02020603050405020304" pitchFamily="18" charset="0"/>
            </a:endParaRPr>
          </a:p>
          <a:p>
            <a:endParaRPr lang="en-US">
              <a:solidFill>
                <a:srgbClr val="000000"/>
              </a:solidFill>
              <a:latin typeface="Calibri" panose="020F0502020204030204" pitchFamily="34" charset="0"/>
              <a:cs typeface="Times New Roman" panose="02020603050405020304" pitchFamily="18" charset="0"/>
            </a:endParaRPr>
          </a:p>
        </p:txBody>
      </p:sp>
      <p:sp>
        <p:nvSpPr>
          <p:cNvPr id="43012" name="Rectangle 19"/>
          <p:cNvSpPr>
            <a:spLocks noChangeArrowheads="1"/>
          </p:cNvSpPr>
          <p:nvPr/>
        </p:nvSpPr>
        <p:spPr bwMode="auto">
          <a:xfrm>
            <a:off x="1524000" y="-25316"/>
            <a:ext cx="242374"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buFontTx/>
              <a:buChar char="•"/>
            </a:pPr>
            <a:endParaRPr lang="en-US" sz="900">
              <a:solidFill>
                <a:srgbClr val="000000"/>
              </a:solidFill>
              <a:latin typeface="Calibri" panose="020F0502020204030204" pitchFamily="34" charset="0"/>
            </a:endParaRPr>
          </a:p>
          <a:p>
            <a:endParaRPr lang="en-US">
              <a:solidFill>
                <a:srgbClr val="000000"/>
              </a:solidFill>
              <a:latin typeface="Calibri" panose="020F0502020204030204" pitchFamily="34" charset="0"/>
            </a:endParaRPr>
          </a:p>
        </p:txBody>
      </p:sp>
      <p:sp>
        <p:nvSpPr>
          <p:cNvPr id="43013" name="Rectangle 20"/>
          <p:cNvSpPr>
            <a:spLocks noChangeArrowheads="1"/>
          </p:cNvSpPr>
          <p:nvPr/>
        </p:nvSpPr>
        <p:spPr bwMode="auto">
          <a:xfrm>
            <a:off x="1524000" y="-96838"/>
            <a:ext cx="228600" cy="11080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US">
                <a:solidFill>
                  <a:srgbClr val="000000"/>
                </a:solidFill>
                <a:latin typeface="Calibri" panose="020F0502020204030204" pitchFamily="34" charset="0"/>
              </a:rPr>
              <a:t/>
            </a:r>
            <a:br>
              <a:rPr lang="en-US">
                <a:solidFill>
                  <a:srgbClr val="000000"/>
                </a:solidFill>
                <a:latin typeface="Calibri" panose="020F0502020204030204" pitchFamily="34" charset="0"/>
              </a:rPr>
            </a:br>
            <a:endParaRPr lang="en-US">
              <a:solidFill>
                <a:srgbClr val="000000"/>
              </a:solidFill>
              <a:latin typeface="Calibri" panose="020F0502020204030204" pitchFamily="34" charset="0"/>
            </a:endParaRPr>
          </a:p>
          <a:p>
            <a:r>
              <a:rPr lang="id-ID" sz="1200">
                <a:solidFill>
                  <a:srgbClr val="000000"/>
                </a:solidFill>
                <a:latin typeface="Calibri" panose="020F0502020204030204" pitchFamily="34" charset="0"/>
                <a:cs typeface="Times New Roman" panose="02020603050405020304" pitchFamily="18" charset="0"/>
              </a:rPr>
              <a:t>.</a:t>
            </a:r>
            <a:endParaRPr lang="en-US" sz="900">
              <a:solidFill>
                <a:srgbClr val="000000"/>
              </a:solidFill>
              <a:latin typeface="Calibri" panose="020F0502020204030204" pitchFamily="34" charset="0"/>
            </a:endParaRPr>
          </a:p>
          <a:p>
            <a:endParaRPr lang="en-US">
              <a:solidFill>
                <a:srgbClr val="000000"/>
              </a:solidFill>
              <a:latin typeface="Calibri" panose="020F0502020204030204" pitchFamily="34" charset="0"/>
            </a:endParaRPr>
          </a:p>
        </p:txBody>
      </p:sp>
      <p:sp>
        <p:nvSpPr>
          <p:cNvPr id="43014" name="Rectangle 25"/>
          <p:cNvSpPr>
            <a:spLocks noChangeArrowheads="1"/>
          </p:cNvSpPr>
          <p:nvPr/>
        </p:nvSpPr>
        <p:spPr bwMode="auto">
          <a:xfrm>
            <a:off x="3952876" y="5143501"/>
            <a:ext cx="6500813"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id-ID">
              <a:solidFill>
                <a:srgbClr val="000000"/>
              </a:solidFill>
              <a:latin typeface="Calibri" panose="020F0502020204030204" pitchFamily="34" charset="0"/>
            </a:endParaRPr>
          </a:p>
          <a:p>
            <a:pPr eaLnBrk="1" hangingPunct="1"/>
            <a:endParaRPr lang="en-US">
              <a:solidFill>
                <a:srgbClr val="000000"/>
              </a:solidFill>
              <a:latin typeface="Calibri" panose="020F0502020204030204" pitchFamily="34" charset="0"/>
            </a:endParaRPr>
          </a:p>
        </p:txBody>
      </p:sp>
      <p:sp>
        <p:nvSpPr>
          <p:cNvPr id="43015" name="Rectangle 37"/>
          <p:cNvSpPr>
            <a:spLocks noChangeArrowheads="1"/>
          </p:cNvSpPr>
          <p:nvPr/>
        </p:nvSpPr>
        <p:spPr bwMode="auto">
          <a:xfrm>
            <a:off x="4095750" y="1052514"/>
            <a:ext cx="6286500" cy="2554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id-ID" sz="1600" b="1">
                <a:solidFill>
                  <a:srgbClr val="000000"/>
                </a:solidFill>
                <a:latin typeface="Calibri" panose="020F0502020204030204" pitchFamily="34" charset="0"/>
              </a:rPr>
              <a:t>Tipologi V </a:t>
            </a:r>
          </a:p>
          <a:p>
            <a:pPr algn="ctr" eaLnBrk="1" hangingPunct="1"/>
            <a:r>
              <a:rPr lang="id-ID" sz="1600" b="1">
                <a:solidFill>
                  <a:srgbClr val="000000"/>
                </a:solidFill>
                <a:latin typeface="Calibri" panose="020F0502020204030204" pitchFamily="34" charset="0"/>
              </a:rPr>
              <a:t>Layanan lengkap terintegrasi  satu atap</a:t>
            </a:r>
          </a:p>
          <a:p>
            <a:pPr eaLnBrk="1" hangingPunct="1"/>
            <a:endParaRPr lang="id-ID" sz="1600">
              <a:solidFill>
                <a:srgbClr val="000000"/>
              </a:solidFill>
              <a:latin typeface="Calibri" panose="020F0502020204030204" pitchFamily="34" charset="0"/>
            </a:endParaRPr>
          </a:p>
          <a:p>
            <a:pPr algn="just" eaLnBrk="1" hangingPunct="1"/>
            <a:r>
              <a:rPr lang="id-ID" sz="1600">
                <a:solidFill>
                  <a:srgbClr val="000000"/>
                </a:solidFill>
                <a:latin typeface="Calibri" panose="020F0502020204030204" pitchFamily="34" charset="0"/>
              </a:rPr>
              <a:t>Tipologi ini merupakan bentuk penyelenggaraan yang ideal dalam kegiatan pengembangan anak usia dini, yaitu layanan lengkap, sudah terintegrasi,sinergi, dan dilaksanakan pada satu tempat, sehinggauntuk mengakses layanan pengembangan anak usia dini tidak perlu berpindah tempat</a:t>
            </a:r>
          </a:p>
          <a:p>
            <a:pPr eaLnBrk="1" hangingPunct="1"/>
            <a:endParaRPr lang="id-ID" sz="1600">
              <a:solidFill>
                <a:srgbClr val="000000"/>
              </a:solidFill>
              <a:latin typeface="Calibri" panose="020F0502020204030204" pitchFamily="34" charset="0"/>
            </a:endParaRPr>
          </a:p>
          <a:p>
            <a:pPr eaLnBrk="1" hangingPunct="1"/>
            <a:endParaRPr lang="en-US" sz="1600">
              <a:solidFill>
                <a:srgbClr val="000000"/>
              </a:solidFill>
              <a:latin typeface="Calibri" panose="020F0502020204030204" pitchFamily="34" charset="0"/>
            </a:endParaRPr>
          </a:p>
        </p:txBody>
      </p:sp>
      <p:grpSp>
        <p:nvGrpSpPr>
          <p:cNvPr id="43016" name="Group 46"/>
          <p:cNvGrpSpPr>
            <a:grpSpLocks/>
          </p:cNvGrpSpPr>
          <p:nvPr/>
        </p:nvGrpSpPr>
        <p:grpSpPr bwMode="auto">
          <a:xfrm>
            <a:off x="2166939" y="1123950"/>
            <a:ext cx="1785937" cy="2000250"/>
            <a:chOff x="1427" y="12133"/>
            <a:chExt cx="1241" cy="1246"/>
          </a:xfrm>
        </p:grpSpPr>
        <p:sp>
          <p:nvSpPr>
            <p:cNvPr id="43032" name="Flowchart: Connector 5"/>
            <p:cNvSpPr>
              <a:spLocks noChangeArrowheads="1"/>
            </p:cNvSpPr>
            <p:nvPr/>
          </p:nvSpPr>
          <p:spPr bwMode="auto">
            <a:xfrm>
              <a:off x="1427" y="12133"/>
              <a:ext cx="1241" cy="1246"/>
            </a:xfrm>
            <a:prstGeom prst="flowChartConnector">
              <a:avLst/>
            </a:prstGeom>
            <a:solidFill>
              <a:srgbClr val="FFFFFF"/>
            </a:solidFill>
            <a:ln w="9525">
              <a:solidFill>
                <a:srgbClr val="000000"/>
              </a:solidFill>
              <a:round/>
              <a:headEnd/>
              <a:tailEnd/>
            </a:ln>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en-US">
                <a:solidFill>
                  <a:srgbClr val="000000"/>
                </a:solidFill>
                <a:latin typeface="Calibri" panose="020F0502020204030204" pitchFamily="34" charset="0"/>
              </a:endParaRPr>
            </a:p>
          </p:txBody>
        </p:sp>
        <p:sp>
          <p:nvSpPr>
            <p:cNvPr id="43033" name="Flowchart: Connector 6"/>
            <p:cNvSpPr>
              <a:spLocks noChangeArrowheads="1"/>
            </p:cNvSpPr>
            <p:nvPr/>
          </p:nvSpPr>
          <p:spPr bwMode="auto">
            <a:xfrm rot="5400000">
              <a:off x="1881" y="12564"/>
              <a:ext cx="376" cy="363"/>
            </a:xfrm>
            <a:prstGeom prst="flowChartConnector">
              <a:avLst/>
            </a:prstGeom>
            <a:solidFill>
              <a:srgbClr val="938953"/>
            </a:solidFill>
            <a:ln w="9525">
              <a:solidFill>
                <a:srgbClr val="000000"/>
              </a:solidFill>
              <a:round/>
              <a:headEnd/>
              <a:tailEnd/>
            </a:ln>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en-US">
                <a:solidFill>
                  <a:srgbClr val="000000"/>
                </a:solidFill>
                <a:latin typeface="Calibri" panose="020F0502020204030204" pitchFamily="34" charset="0"/>
              </a:endParaRPr>
            </a:p>
          </p:txBody>
        </p:sp>
        <p:sp>
          <p:nvSpPr>
            <p:cNvPr id="43034" name="Flowchart: Connector 7"/>
            <p:cNvSpPr>
              <a:spLocks noChangeArrowheads="1"/>
            </p:cNvSpPr>
            <p:nvPr/>
          </p:nvSpPr>
          <p:spPr bwMode="auto">
            <a:xfrm rot="5400000">
              <a:off x="2083" y="12188"/>
              <a:ext cx="376" cy="363"/>
            </a:xfrm>
            <a:prstGeom prst="flowChartConnector">
              <a:avLst/>
            </a:prstGeom>
            <a:solidFill>
              <a:srgbClr val="FF0000"/>
            </a:solidFill>
            <a:ln w="9525">
              <a:solidFill>
                <a:srgbClr val="000000"/>
              </a:solidFill>
              <a:round/>
              <a:headEnd/>
              <a:tailEnd/>
            </a:ln>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en-US">
                <a:solidFill>
                  <a:srgbClr val="000000"/>
                </a:solidFill>
                <a:latin typeface="Calibri" panose="020F0502020204030204" pitchFamily="34" charset="0"/>
              </a:endParaRPr>
            </a:p>
          </p:txBody>
        </p:sp>
        <p:sp>
          <p:nvSpPr>
            <p:cNvPr id="43035" name="Flowchart: Connector 9"/>
            <p:cNvSpPr>
              <a:spLocks noChangeArrowheads="1"/>
            </p:cNvSpPr>
            <p:nvPr/>
          </p:nvSpPr>
          <p:spPr bwMode="auto">
            <a:xfrm rot="5400000">
              <a:off x="1639" y="12246"/>
              <a:ext cx="376" cy="363"/>
            </a:xfrm>
            <a:prstGeom prst="flowChartConnector">
              <a:avLst/>
            </a:prstGeom>
            <a:solidFill>
              <a:srgbClr val="FFFF00"/>
            </a:solidFill>
            <a:ln w="9525">
              <a:solidFill>
                <a:srgbClr val="000000"/>
              </a:solidFill>
              <a:round/>
              <a:headEnd/>
              <a:tailEnd/>
            </a:ln>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en-US">
                <a:solidFill>
                  <a:srgbClr val="000000"/>
                </a:solidFill>
                <a:latin typeface="Calibri" panose="020F0502020204030204" pitchFamily="34" charset="0"/>
              </a:endParaRPr>
            </a:p>
          </p:txBody>
        </p:sp>
        <p:sp>
          <p:nvSpPr>
            <p:cNvPr id="43036" name="Flowchart: Connector 12"/>
            <p:cNvSpPr>
              <a:spLocks noChangeArrowheads="1"/>
            </p:cNvSpPr>
            <p:nvPr/>
          </p:nvSpPr>
          <p:spPr bwMode="auto">
            <a:xfrm rot="5400000">
              <a:off x="1421" y="12622"/>
              <a:ext cx="376" cy="363"/>
            </a:xfrm>
            <a:prstGeom prst="flowChartConnector">
              <a:avLst/>
            </a:prstGeom>
            <a:solidFill>
              <a:srgbClr val="92D050"/>
            </a:solidFill>
            <a:ln w="9525">
              <a:solidFill>
                <a:srgbClr val="000000"/>
              </a:solidFill>
              <a:round/>
              <a:headEnd/>
              <a:tailEnd/>
            </a:ln>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en-US">
                <a:solidFill>
                  <a:srgbClr val="000000"/>
                </a:solidFill>
                <a:latin typeface="Calibri" panose="020F0502020204030204" pitchFamily="34" charset="0"/>
              </a:endParaRPr>
            </a:p>
          </p:txBody>
        </p:sp>
        <p:sp>
          <p:nvSpPr>
            <p:cNvPr id="43037" name="Flowchart: Connector 10"/>
            <p:cNvSpPr>
              <a:spLocks noChangeArrowheads="1"/>
            </p:cNvSpPr>
            <p:nvPr/>
          </p:nvSpPr>
          <p:spPr bwMode="auto">
            <a:xfrm rot="5400000">
              <a:off x="2083" y="12951"/>
              <a:ext cx="376" cy="363"/>
            </a:xfrm>
            <a:prstGeom prst="flowChartConnector">
              <a:avLst/>
            </a:prstGeom>
            <a:solidFill>
              <a:srgbClr val="D99594"/>
            </a:solidFill>
            <a:ln w="9525">
              <a:solidFill>
                <a:srgbClr val="000000"/>
              </a:solidFill>
              <a:round/>
              <a:headEnd/>
              <a:tailEnd/>
            </a:ln>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en-US">
                <a:solidFill>
                  <a:srgbClr val="000000"/>
                </a:solidFill>
                <a:latin typeface="Calibri" panose="020F0502020204030204" pitchFamily="34" charset="0"/>
              </a:endParaRPr>
            </a:p>
          </p:txBody>
        </p:sp>
        <p:sp>
          <p:nvSpPr>
            <p:cNvPr id="43038" name="Flowchart: Connector 83"/>
            <p:cNvSpPr>
              <a:spLocks noChangeArrowheads="1"/>
            </p:cNvSpPr>
            <p:nvPr/>
          </p:nvSpPr>
          <p:spPr bwMode="auto">
            <a:xfrm rot="5400000">
              <a:off x="2299" y="12553"/>
              <a:ext cx="376" cy="363"/>
            </a:xfrm>
            <a:prstGeom prst="flowChartConnector">
              <a:avLst/>
            </a:prstGeom>
            <a:solidFill>
              <a:srgbClr val="17365D"/>
            </a:solidFill>
            <a:ln w="9525">
              <a:solidFill>
                <a:srgbClr val="000000"/>
              </a:solidFill>
              <a:round/>
              <a:headEnd/>
              <a:tailEnd/>
            </a:ln>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en-US">
                <a:solidFill>
                  <a:srgbClr val="000000"/>
                </a:solidFill>
                <a:latin typeface="Calibri" panose="020F0502020204030204" pitchFamily="34" charset="0"/>
              </a:endParaRPr>
            </a:p>
          </p:txBody>
        </p:sp>
        <p:sp>
          <p:nvSpPr>
            <p:cNvPr id="43039" name="Flowchart: Connector 11"/>
            <p:cNvSpPr>
              <a:spLocks noChangeArrowheads="1"/>
            </p:cNvSpPr>
            <p:nvPr/>
          </p:nvSpPr>
          <p:spPr bwMode="auto">
            <a:xfrm>
              <a:off x="1678" y="12945"/>
              <a:ext cx="376" cy="363"/>
            </a:xfrm>
            <a:prstGeom prst="flowChartConnector">
              <a:avLst/>
            </a:prstGeom>
            <a:solidFill>
              <a:srgbClr val="B2A1C7"/>
            </a:solidFill>
            <a:ln w="9525">
              <a:solidFill>
                <a:srgbClr val="000000"/>
              </a:solidFill>
              <a:round/>
              <a:headEnd/>
              <a:tailEnd/>
            </a:ln>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endParaRPr lang="en-US">
                <a:solidFill>
                  <a:srgbClr val="000000"/>
                </a:solidFill>
                <a:latin typeface="Calibri" panose="020F0502020204030204" pitchFamily="34" charset="0"/>
              </a:endParaRPr>
            </a:p>
          </p:txBody>
        </p:sp>
      </p:grpSp>
      <p:sp>
        <p:nvSpPr>
          <p:cNvPr id="22" name="Oval 21"/>
          <p:cNvSpPr/>
          <p:nvPr/>
        </p:nvSpPr>
        <p:spPr>
          <a:xfrm>
            <a:off x="1952625" y="5338763"/>
            <a:ext cx="285750" cy="214312"/>
          </a:xfrm>
          <a:prstGeom prst="ellipse">
            <a:avLst/>
          </a:prstGeom>
          <a:solidFill>
            <a:srgbClr val="0070C0"/>
          </a:solidFill>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id-ID">
              <a:solidFill>
                <a:prstClr val="white"/>
              </a:solidFill>
            </a:endParaRPr>
          </a:p>
        </p:txBody>
      </p:sp>
      <p:sp>
        <p:nvSpPr>
          <p:cNvPr id="43018" name="TextBox 22"/>
          <p:cNvSpPr txBox="1">
            <a:spLocks noChangeArrowheads="1"/>
          </p:cNvSpPr>
          <p:nvPr/>
        </p:nvSpPr>
        <p:spPr bwMode="auto">
          <a:xfrm>
            <a:off x="1881188" y="4910139"/>
            <a:ext cx="136525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id-ID">
                <a:solidFill>
                  <a:srgbClr val="000000"/>
                </a:solidFill>
                <a:latin typeface="Calibri" panose="020F0502020204030204" pitchFamily="34" charset="0"/>
              </a:rPr>
              <a:t>Keterangan :</a:t>
            </a:r>
          </a:p>
        </p:txBody>
      </p:sp>
      <p:sp>
        <p:nvSpPr>
          <p:cNvPr id="43019" name="TextBox 23"/>
          <p:cNvSpPr txBox="1">
            <a:spLocks noChangeArrowheads="1"/>
          </p:cNvSpPr>
          <p:nvPr/>
        </p:nvSpPr>
        <p:spPr bwMode="auto">
          <a:xfrm>
            <a:off x="2301876" y="5254625"/>
            <a:ext cx="108267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id-ID">
                <a:solidFill>
                  <a:srgbClr val="000000"/>
                </a:solidFill>
                <a:latin typeface="Calibri" panose="020F0502020204030204" pitchFamily="34" charset="0"/>
              </a:rPr>
              <a:t>Posyandu</a:t>
            </a:r>
          </a:p>
        </p:txBody>
      </p:sp>
      <p:sp>
        <p:nvSpPr>
          <p:cNvPr id="25" name="Oval 24"/>
          <p:cNvSpPr/>
          <p:nvPr/>
        </p:nvSpPr>
        <p:spPr>
          <a:xfrm>
            <a:off x="1952625" y="5695951"/>
            <a:ext cx="285750" cy="214313"/>
          </a:xfrm>
          <a:prstGeom prst="ellipse">
            <a:avLst/>
          </a:prstGeom>
          <a:solidFill>
            <a:srgbClr val="FFFF00"/>
          </a:solidFill>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id-ID">
              <a:solidFill>
                <a:prstClr val="white"/>
              </a:solidFill>
            </a:endParaRPr>
          </a:p>
        </p:txBody>
      </p:sp>
      <p:sp>
        <p:nvSpPr>
          <p:cNvPr id="43021" name="TextBox 25"/>
          <p:cNvSpPr txBox="1">
            <a:spLocks noChangeArrowheads="1"/>
          </p:cNvSpPr>
          <p:nvPr/>
        </p:nvSpPr>
        <p:spPr bwMode="auto">
          <a:xfrm>
            <a:off x="2301876" y="5611814"/>
            <a:ext cx="55562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id-ID">
                <a:solidFill>
                  <a:srgbClr val="000000"/>
                </a:solidFill>
                <a:latin typeface="Calibri" panose="020F0502020204030204" pitchFamily="34" charset="0"/>
              </a:rPr>
              <a:t>BKB</a:t>
            </a:r>
          </a:p>
        </p:txBody>
      </p:sp>
      <p:sp>
        <p:nvSpPr>
          <p:cNvPr id="27" name="Oval 26"/>
          <p:cNvSpPr/>
          <p:nvPr/>
        </p:nvSpPr>
        <p:spPr>
          <a:xfrm>
            <a:off x="3521075" y="5338763"/>
            <a:ext cx="285750" cy="214312"/>
          </a:xfrm>
          <a:prstGeom prst="ellipse">
            <a:avLst/>
          </a:prstGeom>
          <a:solidFill>
            <a:srgbClr val="92D050"/>
          </a:solidFill>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id-ID">
              <a:solidFill>
                <a:prstClr val="white"/>
              </a:solidFill>
            </a:endParaRPr>
          </a:p>
        </p:txBody>
      </p:sp>
      <p:sp>
        <p:nvSpPr>
          <p:cNvPr id="43023" name="TextBox 27"/>
          <p:cNvSpPr txBox="1">
            <a:spLocks noChangeArrowheads="1"/>
          </p:cNvSpPr>
          <p:nvPr/>
        </p:nvSpPr>
        <p:spPr bwMode="auto">
          <a:xfrm>
            <a:off x="3870326" y="5254625"/>
            <a:ext cx="531813"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id-ID">
                <a:solidFill>
                  <a:srgbClr val="000000"/>
                </a:solidFill>
                <a:latin typeface="Calibri" panose="020F0502020204030204" pitchFamily="34" charset="0"/>
              </a:rPr>
              <a:t>TPA</a:t>
            </a:r>
          </a:p>
        </p:txBody>
      </p:sp>
      <p:sp>
        <p:nvSpPr>
          <p:cNvPr id="29" name="Oval 28"/>
          <p:cNvSpPr/>
          <p:nvPr/>
        </p:nvSpPr>
        <p:spPr>
          <a:xfrm>
            <a:off x="3521075" y="5695951"/>
            <a:ext cx="285750" cy="214313"/>
          </a:xfrm>
          <a:prstGeom prst="ellipse">
            <a:avLst/>
          </a:prstGeom>
          <a:solidFill>
            <a:srgbClr val="FF0000"/>
          </a:solidFill>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id-ID">
              <a:solidFill>
                <a:prstClr val="white"/>
              </a:solidFill>
            </a:endParaRPr>
          </a:p>
        </p:txBody>
      </p:sp>
      <p:sp>
        <p:nvSpPr>
          <p:cNvPr id="43025" name="TextBox 29"/>
          <p:cNvSpPr txBox="1">
            <a:spLocks noChangeArrowheads="1"/>
          </p:cNvSpPr>
          <p:nvPr/>
        </p:nvSpPr>
        <p:spPr bwMode="auto">
          <a:xfrm>
            <a:off x="3870325" y="5611814"/>
            <a:ext cx="70485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id-ID">
                <a:solidFill>
                  <a:srgbClr val="000000"/>
                </a:solidFill>
                <a:latin typeface="Calibri" panose="020F0502020204030204" pitchFamily="34" charset="0"/>
              </a:rPr>
              <a:t>PAUD</a:t>
            </a:r>
          </a:p>
        </p:txBody>
      </p:sp>
      <p:sp>
        <p:nvSpPr>
          <p:cNvPr id="31" name="Oval 30"/>
          <p:cNvSpPr/>
          <p:nvPr/>
        </p:nvSpPr>
        <p:spPr>
          <a:xfrm>
            <a:off x="4667250" y="5351463"/>
            <a:ext cx="285750" cy="214312"/>
          </a:xfrm>
          <a:prstGeom prst="ellipse">
            <a:avLst/>
          </a:prstGeom>
          <a:solidFill>
            <a:srgbClr val="7030A0"/>
          </a:solidFill>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id-ID">
              <a:solidFill>
                <a:prstClr val="white"/>
              </a:solidFill>
            </a:endParaRPr>
          </a:p>
        </p:txBody>
      </p:sp>
      <p:sp>
        <p:nvSpPr>
          <p:cNvPr id="43027" name="TextBox 31"/>
          <p:cNvSpPr txBox="1">
            <a:spLocks noChangeArrowheads="1"/>
          </p:cNvSpPr>
          <p:nvPr/>
        </p:nvSpPr>
        <p:spPr bwMode="auto">
          <a:xfrm>
            <a:off x="5016501" y="5267325"/>
            <a:ext cx="1966913"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id-ID">
                <a:solidFill>
                  <a:srgbClr val="000000"/>
                </a:solidFill>
                <a:latin typeface="Calibri" panose="020F0502020204030204" pitchFamily="34" charset="0"/>
              </a:rPr>
              <a:t>Kelompok Bermain</a:t>
            </a:r>
          </a:p>
        </p:txBody>
      </p:sp>
      <p:sp>
        <p:nvSpPr>
          <p:cNvPr id="33" name="Oval 32"/>
          <p:cNvSpPr/>
          <p:nvPr/>
        </p:nvSpPr>
        <p:spPr>
          <a:xfrm>
            <a:off x="4667250" y="5708651"/>
            <a:ext cx="285750" cy="214313"/>
          </a:xfrm>
          <a:prstGeom prst="ellipse">
            <a:avLst/>
          </a:prstGeom>
          <a:solidFill>
            <a:schemeClr val="bg2">
              <a:lumMod val="50000"/>
            </a:schemeClr>
          </a:solidFill>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id-ID">
              <a:solidFill>
                <a:prstClr val="white"/>
              </a:solidFill>
            </a:endParaRPr>
          </a:p>
        </p:txBody>
      </p:sp>
      <p:sp>
        <p:nvSpPr>
          <p:cNvPr id="43029" name="TextBox 33"/>
          <p:cNvSpPr txBox="1">
            <a:spLocks noChangeArrowheads="1"/>
          </p:cNvSpPr>
          <p:nvPr/>
        </p:nvSpPr>
        <p:spPr bwMode="auto">
          <a:xfrm>
            <a:off x="5016501" y="5624514"/>
            <a:ext cx="442913"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id-ID">
                <a:solidFill>
                  <a:srgbClr val="000000"/>
                </a:solidFill>
                <a:latin typeface="Calibri" panose="020F0502020204030204" pitchFamily="34" charset="0"/>
              </a:rPr>
              <a:t>RA</a:t>
            </a:r>
          </a:p>
        </p:txBody>
      </p:sp>
      <p:sp>
        <p:nvSpPr>
          <p:cNvPr id="35" name="Oval 34"/>
          <p:cNvSpPr/>
          <p:nvPr/>
        </p:nvSpPr>
        <p:spPr>
          <a:xfrm>
            <a:off x="7024688" y="5351463"/>
            <a:ext cx="285750" cy="214312"/>
          </a:xfrm>
          <a:prstGeom prst="ellipse">
            <a:avLst/>
          </a:prstGeom>
          <a:solidFill>
            <a:schemeClr val="accent2">
              <a:lumMod val="60000"/>
              <a:lumOff val="40000"/>
            </a:schemeClr>
          </a:solidFill>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id-ID">
              <a:solidFill>
                <a:prstClr val="white"/>
              </a:solidFill>
            </a:endParaRPr>
          </a:p>
        </p:txBody>
      </p:sp>
      <p:sp>
        <p:nvSpPr>
          <p:cNvPr id="43031" name="TextBox 35"/>
          <p:cNvSpPr txBox="1">
            <a:spLocks noChangeArrowheads="1"/>
          </p:cNvSpPr>
          <p:nvPr/>
        </p:nvSpPr>
        <p:spPr bwMode="auto">
          <a:xfrm>
            <a:off x="7373938" y="5267325"/>
            <a:ext cx="1084262"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id-ID">
                <a:solidFill>
                  <a:srgbClr val="000000"/>
                </a:solidFill>
                <a:latin typeface="Calibri" panose="020F0502020204030204" pitchFamily="34" charset="0"/>
              </a:rPr>
              <a:t>Pos PAUD</a:t>
            </a:r>
          </a:p>
        </p:txBody>
      </p:sp>
    </p:spTree>
    <p:extLst>
      <p:ext uri="{BB962C8B-B14F-4D97-AF65-F5344CB8AC3E}">
        <p14:creationId xmlns:p14="http://schemas.microsoft.com/office/powerpoint/2010/main" val="861530729"/>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6"/>
          <p:cNvSpPr>
            <a:spLocks noGrp="1"/>
          </p:cNvSpPr>
          <p:nvPr>
            <p:ph type="title"/>
          </p:nvPr>
        </p:nvSpPr>
        <p:spPr>
          <a:xfrm>
            <a:off x="1825625" y="228600"/>
            <a:ext cx="8534400" cy="914400"/>
          </a:xfrm>
          <a:solidFill>
            <a:schemeClr val="accent5">
              <a:lumMod val="75000"/>
            </a:schemeClr>
          </a:solidFill>
        </p:spPr>
        <p:txBody>
          <a:bodyPr anchor="ctr">
            <a:normAutofit/>
          </a:bodyPr>
          <a:lstStyle/>
          <a:p>
            <a:pPr algn="ctr">
              <a:defRPr/>
            </a:pPr>
            <a:r>
              <a:rPr lang="id-ID" dirty="0" smtClean="0">
                <a:solidFill>
                  <a:schemeClr val="bg1"/>
                </a:solidFill>
              </a:rPr>
              <a:t>PELAYANAN HOLISTIK INTEGRATIF</a:t>
            </a:r>
          </a:p>
        </p:txBody>
      </p:sp>
      <p:sp>
        <p:nvSpPr>
          <p:cNvPr id="2" name="Slide Number Placeholder 1"/>
          <p:cNvSpPr>
            <a:spLocks noGrp="1"/>
          </p:cNvSpPr>
          <p:nvPr>
            <p:ph type="sldNum" sz="quarter" idx="12"/>
          </p:nvPr>
        </p:nvSpPr>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9EC8CBA0-86E1-4A6E-85D0-E0C26683F792}" type="slidenum">
              <a:rPr lang="id-ID">
                <a:solidFill>
                  <a:srgbClr val="FFFFFF"/>
                </a:solidFill>
                <a:latin typeface="Franklin Gothic Book" panose="020B0503020102020204" pitchFamily="34" charset="0"/>
              </a:rPr>
              <a:pPr eaLnBrk="1" hangingPunct="1"/>
              <a:t>23</a:t>
            </a:fld>
            <a:endParaRPr lang="id-ID">
              <a:solidFill>
                <a:srgbClr val="FFFFFF"/>
              </a:solidFill>
              <a:latin typeface="Franklin Gothic Book" panose="020B0503020102020204" pitchFamily="34" charset="0"/>
            </a:endParaRPr>
          </a:p>
        </p:txBody>
      </p:sp>
      <p:graphicFrame>
        <p:nvGraphicFramePr>
          <p:cNvPr id="8" name="Diagram 7"/>
          <p:cNvGraphicFramePr/>
          <p:nvPr/>
        </p:nvGraphicFramePr>
        <p:xfrm>
          <a:off x="1809720" y="1357298"/>
          <a:ext cx="8501122" cy="496095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554285486"/>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2309786" y="357166"/>
            <a:ext cx="7858180" cy="1060472"/>
          </a:xfrm>
          <a:solidFill>
            <a:schemeClr val="accent6">
              <a:lumMod val="75000"/>
            </a:schemeClr>
          </a:solidFill>
          <a:ln>
            <a:miter lim="800000"/>
            <a:headEnd/>
            <a:tailEnd/>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a:extLst/>
        </p:spPr>
        <p:txBody>
          <a:bodyPr anchor="ctr">
            <a:normAutofit/>
          </a:bodyPr>
          <a:lstStyle/>
          <a:p>
            <a:pPr algn="ctr">
              <a:defRPr/>
            </a:pPr>
            <a:r>
              <a:rPr lang="en-US" dirty="0" smtClean="0">
                <a:solidFill>
                  <a:schemeClr val="bg1"/>
                </a:solidFill>
              </a:rPr>
              <a:t>MODEL </a:t>
            </a:r>
            <a:r>
              <a:rPr lang="id-ID" dirty="0" smtClean="0">
                <a:solidFill>
                  <a:schemeClr val="bg1"/>
                </a:solidFill>
              </a:rPr>
              <a:t> PELAYANAN</a:t>
            </a:r>
            <a:endParaRPr lang="id-ID" dirty="0">
              <a:solidFill>
                <a:schemeClr val="bg1"/>
              </a:solidFill>
            </a:endParaRPr>
          </a:p>
        </p:txBody>
      </p:sp>
      <p:sp>
        <p:nvSpPr>
          <p:cNvPr id="2" name="Slide Number Placeholder 1"/>
          <p:cNvSpPr>
            <a:spLocks noGrp="1"/>
          </p:cNvSpPr>
          <p:nvPr>
            <p:ph type="sldNum" sz="quarter" idx="12"/>
          </p:nvPr>
        </p:nvSpPr>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15707D78-C580-40F4-BE24-79A13BD84F95}" type="slidenum">
              <a:rPr lang="id-ID">
                <a:solidFill>
                  <a:srgbClr val="FFFFFF"/>
                </a:solidFill>
                <a:latin typeface="Franklin Gothic Book" panose="020B0503020102020204" pitchFamily="34" charset="0"/>
              </a:rPr>
              <a:pPr eaLnBrk="1" hangingPunct="1"/>
              <a:t>24</a:t>
            </a:fld>
            <a:endParaRPr lang="id-ID">
              <a:solidFill>
                <a:srgbClr val="FFFFFF"/>
              </a:solidFill>
              <a:latin typeface="Franklin Gothic Book" panose="020B0503020102020204" pitchFamily="34" charset="0"/>
            </a:endParaRPr>
          </a:p>
        </p:txBody>
      </p:sp>
      <p:graphicFrame>
        <p:nvGraphicFramePr>
          <p:cNvPr id="6" name="Table 5"/>
          <p:cNvGraphicFramePr>
            <a:graphicFrameLocks noGrp="1"/>
          </p:cNvGraphicFramePr>
          <p:nvPr/>
        </p:nvGraphicFramePr>
        <p:xfrm>
          <a:off x="2309814" y="1500189"/>
          <a:ext cx="7786687" cy="4702175"/>
        </p:xfrm>
        <a:graphic>
          <a:graphicData uri="http://schemas.openxmlformats.org/drawingml/2006/table">
            <a:tbl>
              <a:tblPr firstRow="1" bandRow="1">
                <a:tableStyleId>{5C22544A-7EE6-4342-B048-85BDC9FD1C3A}</a:tableStyleId>
              </a:tblPr>
              <a:tblGrid>
                <a:gridCol w="730008"/>
                <a:gridCol w="7056679"/>
              </a:tblGrid>
              <a:tr h="1320669">
                <a:tc>
                  <a:txBody>
                    <a:bodyPr/>
                    <a:lstStyle/>
                    <a:p>
                      <a:pPr algn="ctr"/>
                      <a:r>
                        <a:rPr lang="en-US" sz="2000" b="0" dirty="0" smtClean="0">
                          <a:solidFill>
                            <a:schemeClr val="tx1"/>
                          </a:solidFill>
                          <a:latin typeface="Calibri" pitchFamily="34" charset="0"/>
                        </a:rPr>
                        <a:t>1</a:t>
                      </a:r>
                      <a:endParaRPr lang="en-US" sz="2000" b="0" dirty="0">
                        <a:solidFill>
                          <a:schemeClr val="tx1"/>
                        </a:solidFill>
                        <a:latin typeface="Calibri" pitchFamily="34" charset="0"/>
                      </a:endParaRPr>
                    </a:p>
                  </a:txBody>
                  <a:tcPr marL="91439" marR="91439" marT="45692" marB="45692">
                    <a:solidFill>
                      <a:schemeClr val="accent5">
                        <a:lumMod val="20000"/>
                        <a:lumOff val="80000"/>
                      </a:schemeClr>
                    </a:solidFill>
                  </a:tcPr>
                </a:tc>
                <a:tc>
                  <a:txBody>
                    <a:bodyPr/>
                    <a:lstStyle/>
                    <a:p>
                      <a:r>
                        <a:rPr lang="id-ID" sz="2000" b="0" dirty="0" smtClean="0">
                          <a:solidFill>
                            <a:schemeClr val="tx1"/>
                          </a:solidFill>
                        </a:rPr>
                        <a:t>Pelayanan Lengkap Terintegrasi  Satu Atap</a:t>
                      </a:r>
                    </a:p>
                    <a:p>
                      <a:r>
                        <a:rPr lang="id-ID" sz="2000" b="0" dirty="0" smtClean="0">
                          <a:solidFill>
                            <a:schemeClr val="tx1"/>
                          </a:solidFill>
                        </a:rPr>
                        <a:t>Pelayanan dengan jenis layanan yang lengkap dan utuh yang dilaksanakan terintegrasi</a:t>
                      </a:r>
                      <a:r>
                        <a:rPr lang="id-ID" sz="2000" b="0" baseline="0" dirty="0" smtClean="0">
                          <a:solidFill>
                            <a:schemeClr val="tx1"/>
                          </a:solidFill>
                        </a:rPr>
                        <a:t> oleh lembaga penyelenggara di satu lokasi</a:t>
                      </a:r>
                      <a:r>
                        <a:rPr lang="en-US" sz="2000" b="0" baseline="0" dirty="0" smtClean="0">
                          <a:solidFill>
                            <a:schemeClr val="tx1"/>
                          </a:solidFill>
                        </a:rPr>
                        <a:t>  (</a:t>
                      </a:r>
                      <a:r>
                        <a:rPr lang="en-US" sz="2000" b="0" baseline="0" dirty="0" err="1" smtClean="0">
                          <a:solidFill>
                            <a:schemeClr val="tx1"/>
                          </a:solidFill>
                        </a:rPr>
                        <a:t>pelayanan</a:t>
                      </a:r>
                      <a:r>
                        <a:rPr lang="en-US" sz="2000" b="0" baseline="0" dirty="0" smtClean="0">
                          <a:solidFill>
                            <a:schemeClr val="tx1"/>
                          </a:solidFill>
                        </a:rPr>
                        <a:t> </a:t>
                      </a:r>
                      <a:r>
                        <a:rPr lang="en-US" sz="2000" b="0" baseline="0" dirty="0" err="1" smtClean="0">
                          <a:solidFill>
                            <a:schemeClr val="tx1"/>
                          </a:solidFill>
                        </a:rPr>
                        <a:t>pada</a:t>
                      </a:r>
                      <a:r>
                        <a:rPr lang="en-US" sz="2000" b="0" baseline="0" dirty="0" smtClean="0">
                          <a:solidFill>
                            <a:schemeClr val="tx1"/>
                          </a:solidFill>
                        </a:rPr>
                        <a:t> </a:t>
                      </a:r>
                      <a:r>
                        <a:rPr lang="en-US" sz="2000" b="0" baseline="0" dirty="0" err="1" smtClean="0">
                          <a:solidFill>
                            <a:schemeClr val="tx1"/>
                          </a:solidFill>
                        </a:rPr>
                        <a:t>hari</a:t>
                      </a:r>
                      <a:r>
                        <a:rPr lang="en-US" sz="2000" b="0" baseline="0" dirty="0" smtClean="0">
                          <a:solidFill>
                            <a:schemeClr val="tx1"/>
                          </a:solidFill>
                        </a:rPr>
                        <a:t> </a:t>
                      </a:r>
                      <a:r>
                        <a:rPr lang="en-US" sz="2000" b="0" baseline="0" dirty="0" err="1" smtClean="0">
                          <a:solidFill>
                            <a:schemeClr val="tx1"/>
                          </a:solidFill>
                        </a:rPr>
                        <a:t>dan</a:t>
                      </a:r>
                      <a:r>
                        <a:rPr lang="en-US" sz="2000" b="0" baseline="0" dirty="0" smtClean="0">
                          <a:solidFill>
                            <a:schemeClr val="tx1"/>
                          </a:solidFill>
                        </a:rPr>
                        <a:t> </a:t>
                      </a:r>
                      <a:r>
                        <a:rPr lang="en-US" sz="2000" b="0" baseline="0" dirty="0" err="1" smtClean="0">
                          <a:solidFill>
                            <a:schemeClr val="tx1"/>
                          </a:solidFill>
                        </a:rPr>
                        <a:t>tempat</a:t>
                      </a:r>
                      <a:r>
                        <a:rPr lang="en-US" sz="2000" b="0" baseline="0" dirty="0" smtClean="0">
                          <a:solidFill>
                            <a:schemeClr val="tx1"/>
                          </a:solidFill>
                        </a:rPr>
                        <a:t> yang </a:t>
                      </a:r>
                      <a:r>
                        <a:rPr lang="en-US" sz="2000" b="0" baseline="0" dirty="0" err="1" smtClean="0">
                          <a:solidFill>
                            <a:schemeClr val="tx1"/>
                          </a:solidFill>
                        </a:rPr>
                        <a:t>sama</a:t>
                      </a:r>
                      <a:r>
                        <a:rPr lang="en-US" sz="2000" b="0" baseline="0" dirty="0" smtClean="0">
                          <a:solidFill>
                            <a:schemeClr val="tx1"/>
                          </a:solidFill>
                        </a:rPr>
                        <a:t>)</a:t>
                      </a:r>
                      <a:endParaRPr lang="id-ID" sz="2000" b="0" dirty="0" smtClean="0">
                        <a:solidFill>
                          <a:schemeClr val="tx1"/>
                        </a:solidFill>
                      </a:endParaRPr>
                    </a:p>
                  </a:txBody>
                  <a:tcPr marL="91439" marR="91439" marT="45692" marB="45692">
                    <a:solidFill>
                      <a:schemeClr val="accent5">
                        <a:lumMod val="20000"/>
                        <a:lumOff val="80000"/>
                      </a:schemeClr>
                    </a:solidFill>
                  </a:tcPr>
                </a:tc>
              </a:tr>
              <a:tr h="2224953">
                <a:tc>
                  <a:txBody>
                    <a:bodyPr/>
                    <a:lstStyle/>
                    <a:p>
                      <a:pPr algn="ctr"/>
                      <a:r>
                        <a:rPr lang="en-US" sz="2000" dirty="0" smtClean="0">
                          <a:solidFill>
                            <a:schemeClr val="tx1"/>
                          </a:solidFill>
                        </a:rPr>
                        <a:t>2</a:t>
                      </a:r>
                      <a:endParaRPr lang="en-US" sz="2000" dirty="0">
                        <a:solidFill>
                          <a:schemeClr val="tx1"/>
                        </a:solidFill>
                      </a:endParaRPr>
                    </a:p>
                  </a:txBody>
                  <a:tcPr marL="91439" marR="91439" marT="45692" marB="45692">
                    <a:solidFill>
                      <a:schemeClr val="accent5">
                        <a:lumMod val="20000"/>
                        <a:lumOff val="80000"/>
                      </a:schemeClr>
                    </a:solidFill>
                  </a:tcPr>
                </a:tc>
                <a:tc>
                  <a:txBody>
                    <a:bodyPr/>
                    <a:lstStyle/>
                    <a:p>
                      <a:r>
                        <a:rPr lang="id-ID" sz="2000" b="0" dirty="0" smtClean="0">
                          <a:solidFill>
                            <a:schemeClr val="tx1"/>
                          </a:solidFill>
                        </a:rPr>
                        <a:t>Pelayanan</a:t>
                      </a:r>
                      <a:r>
                        <a:rPr lang="id-ID" sz="2000" b="0" baseline="0" dirty="0" smtClean="0">
                          <a:solidFill>
                            <a:schemeClr val="tx1"/>
                          </a:solidFill>
                        </a:rPr>
                        <a:t> Lengkap  Terintegrasi</a:t>
                      </a:r>
                      <a:r>
                        <a:rPr lang="en-US" sz="2000" b="0" baseline="0" dirty="0" smtClean="0">
                          <a:solidFill>
                            <a:schemeClr val="tx1"/>
                          </a:solidFill>
                        </a:rPr>
                        <a:t> </a:t>
                      </a:r>
                      <a:r>
                        <a:rPr lang="en-US" sz="2000" b="0" baseline="0" dirty="0" err="1" smtClean="0">
                          <a:solidFill>
                            <a:schemeClr val="tx1"/>
                          </a:solidFill>
                        </a:rPr>
                        <a:t>tidak</a:t>
                      </a:r>
                      <a:r>
                        <a:rPr lang="en-US" sz="2000" b="0" baseline="0" dirty="0" smtClean="0">
                          <a:solidFill>
                            <a:schemeClr val="tx1"/>
                          </a:solidFill>
                        </a:rPr>
                        <a:t> </a:t>
                      </a:r>
                      <a:r>
                        <a:rPr lang="en-US" sz="2000" b="0" baseline="0" dirty="0" err="1" smtClean="0">
                          <a:solidFill>
                            <a:schemeClr val="tx1"/>
                          </a:solidFill>
                        </a:rPr>
                        <a:t>satu</a:t>
                      </a:r>
                      <a:r>
                        <a:rPr lang="en-US" sz="2000" b="0" baseline="0" dirty="0" smtClean="0">
                          <a:solidFill>
                            <a:schemeClr val="tx1"/>
                          </a:solidFill>
                        </a:rPr>
                        <a:t> </a:t>
                      </a:r>
                      <a:r>
                        <a:rPr lang="en-US" sz="2000" b="0" baseline="0" dirty="0" err="1" smtClean="0">
                          <a:solidFill>
                            <a:schemeClr val="tx1"/>
                          </a:solidFill>
                        </a:rPr>
                        <a:t>atap</a:t>
                      </a:r>
                      <a:endParaRPr lang="id-ID" sz="2000" b="0" baseline="0" dirty="0" smtClean="0">
                        <a:solidFill>
                          <a:schemeClr val="tx1"/>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id-ID" sz="2000" b="0" baseline="0" dirty="0" smtClean="0">
                          <a:solidFill>
                            <a:schemeClr val="tx1"/>
                          </a:solidFill>
                        </a:rPr>
                        <a:t>Pelayanan dengan jenis layanan lengkap dan utuh (kesehatan, gizi, pengasuhan, pendidikan dan perlindungan) yang dilaksanakan terintegrasi oleh masing-masing penyelenggara di lokasi berbeda</a:t>
                      </a:r>
                      <a:r>
                        <a:rPr lang="en-US" sz="2000" b="0" baseline="0" dirty="0" smtClean="0">
                          <a:solidFill>
                            <a:schemeClr val="tx1"/>
                          </a:solidFill>
                        </a:rPr>
                        <a:t> (</a:t>
                      </a:r>
                      <a:r>
                        <a:rPr lang="id-ID" sz="2000" dirty="0" smtClean="0">
                          <a:solidFill>
                            <a:schemeClr val="tx1"/>
                          </a:solidFill>
                        </a:rPr>
                        <a:t>Pelayanan pada hari yang sama tempat berbeda</a:t>
                      </a:r>
                      <a:endParaRPr lang="en-US" sz="2000" dirty="0" smtClean="0">
                        <a:solidFill>
                          <a:schemeClr val="tx1"/>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2000" b="0" dirty="0" err="1" smtClean="0">
                          <a:solidFill>
                            <a:schemeClr val="tx1"/>
                          </a:solidFill>
                        </a:rPr>
                        <a:t>Pelayanan</a:t>
                      </a:r>
                      <a:r>
                        <a:rPr lang="en-US" sz="2000" b="0" baseline="0" dirty="0" smtClean="0">
                          <a:solidFill>
                            <a:schemeClr val="tx1"/>
                          </a:solidFill>
                        </a:rPr>
                        <a:t>  </a:t>
                      </a:r>
                      <a:r>
                        <a:rPr lang="en-US" sz="2000" b="0" baseline="0" dirty="0" err="1" smtClean="0">
                          <a:solidFill>
                            <a:schemeClr val="tx1"/>
                          </a:solidFill>
                        </a:rPr>
                        <a:t>Lengkap</a:t>
                      </a:r>
                      <a:r>
                        <a:rPr lang="en-US" sz="2000" b="0" baseline="0" dirty="0" smtClean="0">
                          <a:solidFill>
                            <a:schemeClr val="tx1"/>
                          </a:solidFill>
                        </a:rPr>
                        <a:t> </a:t>
                      </a:r>
                      <a:r>
                        <a:rPr lang="en-US" sz="2000" b="0" baseline="0" dirty="0" err="1" smtClean="0">
                          <a:solidFill>
                            <a:schemeClr val="tx1"/>
                          </a:solidFill>
                        </a:rPr>
                        <a:t>Terintegrasi</a:t>
                      </a:r>
                      <a:r>
                        <a:rPr lang="en-US" sz="2000" b="0" baseline="0" dirty="0" smtClean="0">
                          <a:solidFill>
                            <a:schemeClr val="tx1"/>
                          </a:solidFill>
                        </a:rPr>
                        <a:t> </a:t>
                      </a:r>
                      <a:r>
                        <a:rPr lang="en-US" sz="2000" b="0" baseline="0" dirty="0" err="1" smtClean="0">
                          <a:solidFill>
                            <a:schemeClr val="tx1"/>
                          </a:solidFill>
                        </a:rPr>
                        <a:t>satu</a:t>
                      </a:r>
                      <a:r>
                        <a:rPr lang="en-US" sz="2000" b="0" baseline="0" dirty="0" smtClean="0">
                          <a:solidFill>
                            <a:schemeClr val="tx1"/>
                          </a:solidFill>
                        </a:rPr>
                        <a:t> </a:t>
                      </a:r>
                      <a:r>
                        <a:rPr lang="en-US" sz="2000" b="0" baseline="0" dirty="0" err="1" smtClean="0">
                          <a:solidFill>
                            <a:schemeClr val="tx1"/>
                          </a:solidFill>
                        </a:rPr>
                        <a:t>atap</a:t>
                      </a:r>
                      <a:r>
                        <a:rPr lang="en-US" sz="2000" b="0" baseline="0" dirty="0" smtClean="0">
                          <a:solidFill>
                            <a:schemeClr val="tx1"/>
                          </a:solidFill>
                        </a:rPr>
                        <a:t> </a:t>
                      </a:r>
                      <a:r>
                        <a:rPr lang="en-US" sz="2000" b="0" baseline="0" dirty="0" err="1" smtClean="0">
                          <a:solidFill>
                            <a:schemeClr val="tx1"/>
                          </a:solidFill>
                        </a:rPr>
                        <a:t>pelaksanaan</a:t>
                      </a:r>
                      <a:r>
                        <a:rPr lang="en-US" sz="2000" b="0" baseline="0" dirty="0" smtClean="0">
                          <a:solidFill>
                            <a:schemeClr val="tx1"/>
                          </a:solidFill>
                        </a:rPr>
                        <a:t> </a:t>
                      </a:r>
                      <a:r>
                        <a:rPr lang="en-US" sz="2000" b="0" baseline="0" dirty="0" err="1" smtClean="0">
                          <a:solidFill>
                            <a:schemeClr val="tx1"/>
                          </a:solidFill>
                        </a:rPr>
                        <a:t>pelayanan</a:t>
                      </a:r>
                      <a:r>
                        <a:rPr lang="en-US" sz="2000" b="0" baseline="0" dirty="0" smtClean="0">
                          <a:solidFill>
                            <a:schemeClr val="tx1"/>
                          </a:solidFill>
                        </a:rPr>
                        <a:t>  </a:t>
                      </a:r>
                      <a:r>
                        <a:rPr lang="en-US" sz="2000" b="0" baseline="0" dirty="0" err="1" smtClean="0">
                          <a:solidFill>
                            <a:schemeClr val="tx1"/>
                          </a:solidFill>
                        </a:rPr>
                        <a:t>tidak</a:t>
                      </a:r>
                      <a:r>
                        <a:rPr lang="en-US" sz="2000" b="0" baseline="0" dirty="0" smtClean="0">
                          <a:solidFill>
                            <a:schemeClr val="tx1"/>
                          </a:solidFill>
                        </a:rPr>
                        <a:t> </a:t>
                      </a:r>
                      <a:r>
                        <a:rPr lang="en-US" sz="2000" b="0" baseline="0" dirty="0" err="1" smtClean="0">
                          <a:solidFill>
                            <a:schemeClr val="tx1"/>
                          </a:solidFill>
                        </a:rPr>
                        <a:t>bersamaan</a:t>
                      </a:r>
                      <a:r>
                        <a:rPr lang="en-US" sz="2000" b="0" baseline="0" dirty="0" smtClean="0">
                          <a:solidFill>
                            <a:schemeClr val="tx1"/>
                          </a:solidFill>
                        </a:rPr>
                        <a:t> </a:t>
                      </a:r>
                    </a:p>
                  </a:txBody>
                  <a:tcPr marL="91439" marR="91439" marT="45692" marB="45692">
                    <a:solidFill>
                      <a:schemeClr val="accent5">
                        <a:lumMod val="20000"/>
                        <a:lumOff val="80000"/>
                      </a:schemeClr>
                    </a:solidFill>
                  </a:tcPr>
                </a:tc>
              </a:tr>
              <a:tr h="1156553">
                <a:tc>
                  <a:txBody>
                    <a:bodyPr/>
                    <a:lstStyle/>
                    <a:p>
                      <a:pPr algn="ctr"/>
                      <a:r>
                        <a:rPr lang="en-US" sz="2000" dirty="0" smtClean="0">
                          <a:solidFill>
                            <a:schemeClr val="tx1"/>
                          </a:solidFill>
                        </a:rPr>
                        <a:t>3</a:t>
                      </a:r>
                      <a:endParaRPr lang="en-US" sz="2000" dirty="0">
                        <a:solidFill>
                          <a:schemeClr val="tx1"/>
                        </a:solidFill>
                      </a:endParaRPr>
                    </a:p>
                  </a:txBody>
                  <a:tcPr marL="91439" marR="91439" marT="45692" marB="45692">
                    <a:solidFill>
                      <a:schemeClr val="accent5">
                        <a:lumMod val="20000"/>
                        <a:lumOff val="80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id-ID" sz="2000" b="0" baseline="0" dirty="0" smtClean="0">
                          <a:solidFill>
                            <a:schemeClr val="tx1"/>
                          </a:solidFill>
                        </a:rPr>
                        <a:t>Pelayanan dengan jenis layanan lengkap dan utuh </a:t>
                      </a:r>
                      <a:r>
                        <a:rPr lang="en-US" sz="2000" b="0" baseline="0" dirty="0" err="1" smtClean="0">
                          <a:solidFill>
                            <a:schemeClr val="tx1"/>
                          </a:solidFill>
                        </a:rPr>
                        <a:t>dilaksanakan</a:t>
                      </a:r>
                      <a:r>
                        <a:rPr lang="en-US" sz="2000" b="0" baseline="0" dirty="0" smtClean="0">
                          <a:solidFill>
                            <a:schemeClr val="tx1"/>
                          </a:solidFill>
                        </a:rPr>
                        <a:t>  </a:t>
                      </a:r>
                      <a:r>
                        <a:rPr lang="en-US" sz="2000" b="0" baseline="0" dirty="0" err="1" smtClean="0">
                          <a:solidFill>
                            <a:schemeClr val="tx1"/>
                          </a:solidFill>
                        </a:rPr>
                        <a:t>pada</a:t>
                      </a:r>
                      <a:r>
                        <a:rPr lang="en-US" sz="2000" b="0" baseline="0" dirty="0" smtClean="0">
                          <a:solidFill>
                            <a:schemeClr val="tx1"/>
                          </a:solidFill>
                        </a:rPr>
                        <a:t> </a:t>
                      </a:r>
                      <a:r>
                        <a:rPr lang="en-US" sz="2000" b="0" baseline="0" dirty="0" err="1" smtClean="0">
                          <a:solidFill>
                            <a:schemeClr val="tx1"/>
                          </a:solidFill>
                        </a:rPr>
                        <a:t>satu</a:t>
                      </a:r>
                      <a:r>
                        <a:rPr lang="en-US" sz="2000" b="0" baseline="0" dirty="0" smtClean="0">
                          <a:solidFill>
                            <a:schemeClr val="tx1"/>
                          </a:solidFill>
                        </a:rPr>
                        <a:t> </a:t>
                      </a:r>
                      <a:r>
                        <a:rPr lang="en-US" sz="2000" b="0" baseline="0" dirty="0" err="1" smtClean="0">
                          <a:solidFill>
                            <a:schemeClr val="tx1"/>
                          </a:solidFill>
                        </a:rPr>
                        <a:t>tempat</a:t>
                      </a:r>
                      <a:r>
                        <a:rPr lang="en-US" sz="2000" b="0" baseline="0" dirty="0" smtClean="0">
                          <a:solidFill>
                            <a:schemeClr val="tx1"/>
                          </a:solidFill>
                        </a:rPr>
                        <a:t> </a:t>
                      </a:r>
                      <a:r>
                        <a:rPr lang="en-US" sz="2000" b="0" baseline="0" dirty="0" err="1" smtClean="0">
                          <a:solidFill>
                            <a:schemeClr val="tx1"/>
                          </a:solidFill>
                        </a:rPr>
                        <a:t>pada</a:t>
                      </a:r>
                      <a:r>
                        <a:rPr lang="en-US" sz="2000" b="0" baseline="0" dirty="0" smtClean="0">
                          <a:solidFill>
                            <a:schemeClr val="tx1"/>
                          </a:solidFill>
                        </a:rPr>
                        <a:t> </a:t>
                      </a:r>
                      <a:r>
                        <a:rPr lang="en-US" sz="2000" b="0" baseline="0" dirty="0" err="1" smtClean="0">
                          <a:solidFill>
                            <a:schemeClr val="tx1"/>
                          </a:solidFill>
                        </a:rPr>
                        <a:t>waktu</a:t>
                      </a:r>
                      <a:r>
                        <a:rPr lang="en-US" sz="2000" b="0" baseline="0" dirty="0" smtClean="0">
                          <a:solidFill>
                            <a:schemeClr val="tx1"/>
                          </a:solidFill>
                        </a:rPr>
                        <a:t> yang </a:t>
                      </a:r>
                      <a:r>
                        <a:rPr lang="en-US" sz="2000" b="0" baseline="0" dirty="0" err="1" smtClean="0">
                          <a:solidFill>
                            <a:schemeClr val="tx1"/>
                          </a:solidFill>
                        </a:rPr>
                        <a:t>berbeda</a:t>
                      </a:r>
                      <a:r>
                        <a:rPr lang="en-US" sz="2000" b="0" baseline="0" dirty="0" smtClean="0">
                          <a:solidFill>
                            <a:schemeClr val="tx1"/>
                          </a:solidFill>
                        </a:rPr>
                        <a:t> (</a:t>
                      </a:r>
                      <a:r>
                        <a:rPr lang="id-ID" sz="2000" dirty="0" smtClean="0">
                          <a:solidFill>
                            <a:schemeClr val="tx1"/>
                          </a:solidFill>
                        </a:rPr>
                        <a:t>Pelayanan pada hari yang berbeda dan tempat yang sama</a:t>
                      </a:r>
                      <a:r>
                        <a:rPr lang="en-US" sz="2000" dirty="0" smtClean="0">
                          <a:solidFill>
                            <a:schemeClr val="tx1"/>
                          </a:solidFill>
                        </a:rPr>
                        <a:t>)</a:t>
                      </a:r>
                    </a:p>
                  </a:txBody>
                  <a:tcPr marL="91439" marR="91439" marT="45692" marB="45692">
                    <a:solidFill>
                      <a:schemeClr val="accent5">
                        <a:lumMod val="20000"/>
                        <a:lumOff val="80000"/>
                      </a:schemeClr>
                    </a:solidFill>
                  </a:tcPr>
                </a:tc>
              </a:tr>
            </a:tbl>
          </a:graphicData>
        </a:graphic>
      </p:graphicFrame>
    </p:spTree>
    <p:extLst>
      <p:ext uri="{BB962C8B-B14F-4D97-AF65-F5344CB8AC3E}">
        <p14:creationId xmlns:p14="http://schemas.microsoft.com/office/powerpoint/2010/main" val="2158619064"/>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txBox="1">
            <a:spLocks/>
          </p:cNvSpPr>
          <p:nvPr/>
        </p:nvSpPr>
        <p:spPr bwMode="auto">
          <a:xfrm>
            <a:off x="1998663" y="639763"/>
            <a:ext cx="8001000" cy="1371600"/>
          </a:xfrm>
          <a:prstGeom prst="rect">
            <a:avLst/>
          </a:prstGeom>
          <a:solidFill>
            <a:schemeClr val="accent5">
              <a:lumMod val="75000"/>
            </a:schemeClr>
          </a:solidFill>
          <a:ln w="9525">
            <a:noFill/>
            <a:miter lim="800000"/>
            <a:headEnd/>
            <a:tailEnd/>
          </a:ln>
        </p:spPr>
        <p:txBody>
          <a:bodyPr anchor="ctr"/>
          <a:lstStyle>
            <a:defPPr>
              <a:defRPr lang="id-ID"/>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pPr algn="ctr" fontAlgn="auto">
              <a:spcAft>
                <a:spcPts val="0"/>
              </a:spcAft>
              <a:defRPr/>
            </a:pPr>
            <a:r>
              <a:rPr lang="en-US" sz="2000" b="1" dirty="0">
                <a:solidFill>
                  <a:schemeClr val="bg1"/>
                </a:solidFill>
              </a:rPr>
              <a:t>Model 1 </a:t>
            </a:r>
            <a:r>
              <a:rPr lang="id-ID" sz="2000" b="1" dirty="0">
                <a:solidFill>
                  <a:schemeClr val="bg1"/>
                </a:solidFill>
              </a:rPr>
              <a:t> :  Hari / tanggal dan tempat  pelaksanaan sama</a:t>
            </a:r>
          </a:p>
          <a:p>
            <a:pPr algn="ctr" fontAlgn="auto">
              <a:spcAft>
                <a:spcPts val="0"/>
              </a:spcAft>
              <a:defRPr/>
            </a:pPr>
            <a:r>
              <a:rPr lang="id-ID" sz="2000" b="1" dirty="0">
                <a:solidFill>
                  <a:schemeClr val="bg1"/>
                </a:solidFill>
              </a:rPr>
              <a:t>Mekanisme pelaksanaan : Kegiatan BKB, Paud dilaksanakan bersamaan dengan pelayanan posyandu</a:t>
            </a:r>
            <a:endParaRPr lang="id-ID" sz="2000" dirty="0">
              <a:solidFill>
                <a:schemeClr val="bg1"/>
              </a:solidFill>
              <a:latin typeface="+mj-lt"/>
              <a:ea typeface="+mj-ea"/>
              <a:cs typeface="+mj-cs"/>
            </a:endParaRPr>
          </a:p>
        </p:txBody>
      </p:sp>
      <p:grpSp>
        <p:nvGrpSpPr>
          <p:cNvPr id="47107" name="Group 5"/>
          <p:cNvGrpSpPr>
            <a:grpSpLocks/>
          </p:cNvGrpSpPr>
          <p:nvPr/>
        </p:nvGrpSpPr>
        <p:grpSpPr bwMode="auto">
          <a:xfrm>
            <a:off x="1881188" y="2714625"/>
            <a:ext cx="8501062" cy="2973388"/>
            <a:chOff x="485734" y="3399612"/>
            <a:chExt cx="8501153" cy="3558921"/>
          </a:xfrm>
        </p:grpSpPr>
        <p:sp>
          <p:nvSpPr>
            <p:cNvPr id="8" name="Down Arrow Callout 7"/>
            <p:cNvSpPr/>
            <p:nvPr/>
          </p:nvSpPr>
          <p:spPr>
            <a:xfrm>
              <a:off x="557172" y="3485118"/>
              <a:ext cx="1285889" cy="1356684"/>
            </a:xfrm>
            <a:prstGeom prst="downArrowCallout">
              <a:avLst/>
            </a:prstGeom>
            <a:solidFill>
              <a:schemeClr val="accent3">
                <a:lumMod val="60000"/>
                <a:lumOff val="40000"/>
              </a:schemeClr>
            </a:solidFill>
            <a:ln w="28575" cmpd="sng">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id-ID"/>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fontAlgn="auto">
                <a:spcBef>
                  <a:spcPts val="0"/>
                </a:spcBef>
                <a:spcAft>
                  <a:spcPts val="0"/>
                </a:spcAft>
                <a:defRPr/>
              </a:pPr>
              <a:r>
                <a:rPr lang="en-US" b="1" dirty="0" err="1">
                  <a:solidFill>
                    <a:schemeClr val="tx1"/>
                  </a:solidFill>
                </a:rPr>
                <a:t>Posyandu</a:t>
              </a:r>
              <a:r>
                <a:rPr lang="en-US" b="1" dirty="0">
                  <a:solidFill>
                    <a:schemeClr val="tx1"/>
                  </a:solidFill>
                </a:rPr>
                <a:t> </a:t>
              </a:r>
            </a:p>
          </p:txBody>
        </p:sp>
        <p:sp>
          <p:nvSpPr>
            <p:cNvPr id="9" name="Left-Right Arrow 8"/>
            <p:cNvSpPr/>
            <p:nvPr/>
          </p:nvSpPr>
          <p:spPr>
            <a:xfrm>
              <a:off x="2200252" y="3399612"/>
              <a:ext cx="1785956" cy="1071666"/>
            </a:xfrm>
            <a:prstGeom prst="leftRightArrow">
              <a:avLst/>
            </a:prstGeom>
            <a:solidFill>
              <a:schemeClr val="accent3">
                <a:lumMod val="75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id-ID"/>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fontAlgn="auto">
                <a:spcBef>
                  <a:spcPts val="0"/>
                </a:spcBef>
                <a:spcAft>
                  <a:spcPts val="0"/>
                </a:spcAft>
                <a:defRPr/>
              </a:pPr>
              <a:r>
                <a:rPr lang="en-US" sz="1400" b="1" dirty="0" err="1">
                  <a:solidFill>
                    <a:schemeClr val="bg1"/>
                  </a:solidFill>
                </a:rPr>
                <a:t>Waktu</a:t>
              </a:r>
              <a:r>
                <a:rPr lang="en-US" sz="1400" b="1" dirty="0">
                  <a:solidFill>
                    <a:schemeClr val="bg1"/>
                  </a:solidFill>
                </a:rPr>
                <a:t> </a:t>
              </a:r>
              <a:r>
                <a:rPr lang="en-US" sz="1400" b="1" dirty="0" err="1">
                  <a:solidFill>
                    <a:schemeClr val="bg1"/>
                  </a:solidFill>
                </a:rPr>
                <a:t>Bersamaan</a:t>
              </a:r>
              <a:endParaRPr lang="en-US" sz="1400" b="1" dirty="0">
                <a:solidFill>
                  <a:schemeClr val="bg1"/>
                </a:solidFill>
              </a:endParaRPr>
            </a:p>
          </p:txBody>
        </p:sp>
        <p:sp>
          <p:nvSpPr>
            <p:cNvPr id="10" name="Down Arrow Callout 9"/>
            <p:cNvSpPr/>
            <p:nvPr/>
          </p:nvSpPr>
          <p:spPr>
            <a:xfrm>
              <a:off x="4200524" y="3485118"/>
              <a:ext cx="1285889" cy="1356684"/>
            </a:xfrm>
            <a:prstGeom prst="downArrowCallout">
              <a:avLst/>
            </a:prstGeom>
            <a:solidFill>
              <a:schemeClr val="accent3">
                <a:lumMod val="60000"/>
                <a:lumOff val="40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id-ID"/>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fontAlgn="auto">
                <a:spcBef>
                  <a:spcPts val="0"/>
                </a:spcBef>
                <a:spcAft>
                  <a:spcPts val="0"/>
                </a:spcAft>
                <a:defRPr/>
              </a:pPr>
              <a:r>
                <a:rPr lang="en-US" b="1" dirty="0">
                  <a:solidFill>
                    <a:schemeClr val="tx1"/>
                  </a:solidFill>
                </a:rPr>
                <a:t>P</a:t>
              </a:r>
              <a:r>
                <a:rPr lang="id-ID" b="1" dirty="0">
                  <a:solidFill>
                    <a:schemeClr val="tx1"/>
                  </a:solidFill>
                </a:rPr>
                <a:t>aud\</a:t>
              </a:r>
              <a:endParaRPr lang="en-US" b="1" dirty="0">
                <a:solidFill>
                  <a:schemeClr val="tx1"/>
                </a:solidFill>
              </a:endParaRPr>
            </a:p>
          </p:txBody>
        </p:sp>
        <p:sp>
          <p:nvSpPr>
            <p:cNvPr id="11" name="Left-Right Arrow 10"/>
            <p:cNvSpPr/>
            <p:nvPr/>
          </p:nvSpPr>
          <p:spPr>
            <a:xfrm>
              <a:off x="5700727" y="3399612"/>
              <a:ext cx="1785957" cy="1071666"/>
            </a:xfrm>
            <a:prstGeom prst="leftRightArrow">
              <a:avLst/>
            </a:prstGeom>
            <a:solidFill>
              <a:schemeClr val="accent3">
                <a:lumMod val="75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id-ID"/>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fontAlgn="auto">
                <a:spcBef>
                  <a:spcPts val="0"/>
                </a:spcBef>
                <a:spcAft>
                  <a:spcPts val="0"/>
                </a:spcAft>
                <a:defRPr/>
              </a:pPr>
              <a:r>
                <a:rPr lang="en-US" sz="1400" b="1" dirty="0" err="1">
                  <a:solidFill>
                    <a:schemeClr val="bg1"/>
                  </a:solidFill>
                </a:rPr>
                <a:t>Waktu</a:t>
              </a:r>
              <a:r>
                <a:rPr lang="en-US" sz="1400" b="1" dirty="0">
                  <a:solidFill>
                    <a:schemeClr val="bg1"/>
                  </a:solidFill>
                </a:rPr>
                <a:t> </a:t>
              </a:r>
              <a:r>
                <a:rPr lang="en-US" sz="1400" b="1" dirty="0" err="1">
                  <a:solidFill>
                    <a:schemeClr val="bg1"/>
                  </a:solidFill>
                </a:rPr>
                <a:t>Bersamaan</a:t>
              </a:r>
              <a:endParaRPr lang="en-US" sz="1400" b="1" dirty="0">
                <a:solidFill>
                  <a:schemeClr val="bg1"/>
                </a:solidFill>
              </a:endParaRPr>
            </a:p>
          </p:txBody>
        </p:sp>
        <p:sp>
          <p:nvSpPr>
            <p:cNvPr id="12" name="Down Arrow Callout 11"/>
            <p:cNvSpPr/>
            <p:nvPr/>
          </p:nvSpPr>
          <p:spPr>
            <a:xfrm>
              <a:off x="7629560" y="3471816"/>
              <a:ext cx="1285889" cy="1356684"/>
            </a:xfrm>
            <a:prstGeom prst="downArrowCallout">
              <a:avLst/>
            </a:prstGeom>
            <a:solidFill>
              <a:schemeClr val="accent3">
                <a:lumMod val="60000"/>
                <a:lumOff val="40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id-ID"/>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fontAlgn="auto">
                <a:spcBef>
                  <a:spcPts val="0"/>
                </a:spcBef>
                <a:spcAft>
                  <a:spcPts val="0"/>
                </a:spcAft>
                <a:defRPr/>
              </a:pPr>
              <a:r>
                <a:rPr lang="en-US" b="1" dirty="0">
                  <a:solidFill>
                    <a:schemeClr val="tx1"/>
                  </a:solidFill>
                </a:rPr>
                <a:t>BKB</a:t>
              </a:r>
            </a:p>
            <a:p>
              <a:pPr algn="ctr" fontAlgn="auto">
                <a:spcBef>
                  <a:spcPts val="0"/>
                </a:spcBef>
                <a:spcAft>
                  <a:spcPts val="0"/>
                </a:spcAft>
                <a:defRPr/>
              </a:pPr>
              <a:endParaRPr lang="en-US" b="1" dirty="0">
                <a:solidFill>
                  <a:schemeClr val="tx1"/>
                </a:solidFill>
              </a:endParaRPr>
            </a:p>
          </p:txBody>
        </p:sp>
        <p:sp>
          <p:nvSpPr>
            <p:cNvPr id="13" name="Rounded Rectangle 12"/>
            <p:cNvSpPr/>
            <p:nvPr/>
          </p:nvSpPr>
          <p:spPr>
            <a:xfrm>
              <a:off x="485734" y="4938707"/>
              <a:ext cx="1571642" cy="2019826"/>
            </a:xfrm>
            <a:prstGeom prst="roundRect">
              <a:avLst/>
            </a:prstGeom>
            <a:solidFill>
              <a:schemeClr val="accent3">
                <a:lumMod val="60000"/>
                <a:lumOff val="40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id-ID"/>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fontAlgn="auto">
                <a:spcBef>
                  <a:spcPts val="0"/>
                </a:spcBef>
                <a:spcAft>
                  <a:spcPts val="0"/>
                </a:spcAft>
                <a:defRPr/>
              </a:pPr>
              <a:r>
                <a:rPr lang="en-US" dirty="0" err="1">
                  <a:solidFill>
                    <a:schemeClr val="tx1"/>
                  </a:solidFill>
                </a:rPr>
                <a:t>Ibu</a:t>
              </a:r>
              <a:r>
                <a:rPr lang="id-ID" dirty="0">
                  <a:solidFill>
                    <a:schemeClr val="tx1"/>
                  </a:solidFill>
                </a:rPr>
                <a:t> dan anak </a:t>
              </a:r>
              <a:r>
                <a:rPr lang="en-US" dirty="0" err="1">
                  <a:solidFill>
                    <a:schemeClr val="tx1"/>
                  </a:solidFill>
                </a:rPr>
                <a:t>mengikuti</a:t>
              </a:r>
              <a:r>
                <a:rPr lang="en-US" dirty="0">
                  <a:solidFill>
                    <a:schemeClr val="tx1"/>
                  </a:solidFill>
                </a:rPr>
                <a:t> </a:t>
              </a:r>
              <a:r>
                <a:rPr lang="en-US" dirty="0" err="1">
                  <a:solidFill>
                    <a:schemeClr val="tx1"/>
                  </a:solidFill>
                </a:rPr>
                <a:t>pelayanan</a:t>
              </a:r>
              <a:r>
                <a:rPr lang="en-US" dirty="0">
                  <a:solidFill>
                    <a:schemeClr val="tx1"/>
                  </a:solidFill>
                </a:rPr>
                <a:t> </a:t>
              </a:r>
              <a:r>
                <a:rPr lang="en-US" dirty="0" err="1">
                  <a:solidFill>
                    <a:schemeClr val="tx1"/>
                  </a:solidFill>
                </a:rPr>
                <a:t>Posyandu</a:t>
              </a:r>
              <a:r>
                <a:rPr lang="id-ID" dirty="0">
                  <a:solidFill>
                    <a:schemeClr val="tx1"/>
                  </a:solidFill>
                </a:rPr>
                <a:t>,  kemudian  </a:t>
              </a:r>
              <a:endParaRPr lang="en-US" dirty="0">
                <a:solidFill>
                  <a:schemeClr val="tx1"/>
                </a:solidFill>
              </a:endParaRPr>
            </a:p>
          </p:txBody>
        </p:sp>
        <p:sp>
          <p:nvSpPr>
            <p:cNvPr id="14" name="Rounded Rectangle 13"/>
            <p:cNvSpPr/>
            <p:nvPr/>
          </p:nvSpPr>
          <p:spPr>
            <a:xfrm>
              <a:off x="4129085" y="5037513"/>
              <a:ext cx="1428765" cy="1111569"/>
            </a:xfrm>
            <a:prstGeom prst="roundRect">
              <a:avLst/>
            </a:prstGeom>
            <a:solidFill>
              <a:schemeClr val="accent3">
                <a:lumMod val="60000"/>
                <a:lumOff val="4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id-ID"/>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r>
                <a:rPr lang="id-ID" dirty="0">
                  <a:solidFill>
                    <a:schemeClr val="tx1"/>
                  </a:solidFill>
                </a:rPr>
                <a:t>Anak-anak menurut kelompok</a:t>
              </a:r>
            </a:p>
          </p:txBody>
        </p:sp>
        <p:sp>
          <p:nvSpPr>
            <p:cNvPr id="15" name="Rounded Rectangle 14"/>
            <p:cNvSpPr/>
            <p:nvPr/>
          </p:nvSpPr>
          <p:spPr>
            <a:xfrm>
              <a:off x="7558122" y="5024213"/>
              <a:ext cx="1428765" cy="1197074"/>
            </a:xfrm>
            <a:prstGeom prst="roundRect">
              <a:avLst/>
            </a:prstGeom>
            <a:solidFill>
              <a:schemeClr val="accent3">
                <a:lumMod val="60000"/>
                <a:lumOff val="4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id-ID"/>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r>
                <a:rPr lang="id-ID" dirty="0">
                  <a:solidFill>
                    <a:schemeClr val="tx1"/>
                  </a:solidFill>
                </a:rPr>
                <a:t>Ibu-ibu menurut kelompok</a:t>
              </a:r>
            </a:p>
          </p:txBody>
        </p:sp>
      </p:grpSp>
      <p:cxnSp>
        <p:nvCxnSpPr>
          <p:cNvPr id="35" name="Elbow Connector 34"/>
          <p:cNvCxnSpPr>
            <a:endCxn id="14" idx="2"/>
          </p:cNvCxnSpPr>
          <p:nvPr/>
        </p:nvCxnSpPr>
        <p:spPr>
          <a:xfrm flipV="1">
            <a:off x="3452813" y="5011739"/>
            <a:ext cx="2786062" cy="346075"/>
          </a:xfrm>
          <a:prstGeom prst="bentConnector2">
            <a:avLst/>
          </a:prstGeom>
          <a:ln w="508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38" name="Elbow Connector 37"/>
          <p:cNvCxnSpPr>
            <a:endCxn id="15" idx="2"/>
          </p:cNvCxnSpPr>
          <p:nvPr/>
        </p:nvCxnSpPr>
        <p:spPr>
          <a:xfrm flipV="1">
            <a:off x="3452813" y="5072063"/>
            <a:ext cx="6215062" cy="285750"/>
          </a:xfrm>
          <a:prstGeom prst="bentConnector2">
            <a:avLst/>
          </a:prstGeom>
          <a:ln w="508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 name="Slide Number Placeholder 1"/>
          <p:cNvSpPr>
            <a:spLocks noGrp="1"/>
          </p:cNvSpPr>
          <p:nvPr>
            <p:ph type="sldNum" sz="quarter" idx="12"/>
          </p:nvPr>
        </p:nvSpPr>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E9F92DF7-3CF7-4254-A4F5-1CD454E0588B}" type="slidenum">
              <a:rPr lang="id-ID">
                <a:solidFill>
                  <a:srgbClr val="FFFFFF"/>
                </a:solidFill>
                <a:latin typeface="Franklin Gothic Book" panose="020B0503020102020204" pitchFamily="34" charset="0"/>
              </a:rPr>
              <a:pPr eaLnBrk="1" hangingPunct="1"/>
              <a:t>25</a:t>
            </a:fld>
            <a:endParaRPr lang="id-ID">
              <a:solidFill>
                <a:srgbClr val="FFFFFF"/>
              </a:solidFill>
              <a:latin typeface="Franklin Gothic Book" panose="020B0503020102020204" pitchFamily="34" charset="0"/>
            </a:endParaRPr>
          </a:p>
        </p:txBody>
      </p:sp>
    </p:spTree>
    <p:extLst>
      <p:ext uri="{BB962C8B-B14F-4D97-AF65-F5344CB8AC3E}">
        <p14:creationId xmlns:p14="http://schemas.microsoft.com/office/powerpoint/2010/main" val="2341860034"/>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524000" y="642938"/>
            <a:ext cx="9144000" cy="54864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id-ID"/>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fontAlgn="auto">
              <a:spcBef>
                <a:spcPts val="0"/>
              </a:spcBef>
              <a:spcAft>
                <a:spcPts val="0"/>
              </a:spcAft>
              <a:defRPr/>
            </a:pPr>
            <a:r>
              <a:rPr lang="id-ID" dirty="0">
                <a:solidFill>
                  <a:schemeClr val="tx1"/>
                </a:solidFill>
              </a:rPr>
              <a:t>w</a:t>
            </a:r>
            <a:endParaRPr lang="en-US" dirty="0">
              <a:solidFill>
                <a:schemeClr val="tx1"/>
              </a:solidFill>
            </a:endParaRPr>
          </a:p>
        </p:txBody>
      </p:sp>
      <p:sp>
        <p:nvSpPr>
          <p:cNvPr id="6" name="Title 1"/>
          <p:cNvSpPr txBox="1">
            <a:spLocks/>
          </p:cNvSpPr>
          <p:nvPr/>
        </p:nvSpPr>
        <p:spPr bwMode="auto">
          <a:xfrm>
            <a:off x="1828800" y="685800"/>
            <a:ext cx="8624888" cy="1371600"/>
          </a:xfrm>
          <a:prstGeom prst="rect">
            <a:avLst/>
          </a:prstGeom>
          <a:solidFill>
            <a:schemeClr val="accent5">
              <a:lumMod val="75000"/>
            </a:schemeClr>
          </a:solidFill>
          <a:ln w="9525">
            <a:noFill/>
            <a:miter lim="800000"/>
            <a:headEnd/>
            <a:tailEnd/>
          </a:ln>
        </p:spPr>
        <p:txBody>
          <a:bodyPr anchor="ctr"/>
          <a:lstStyle>
            <a:defPPr>
              <a:defRPr lang="id-ID"/>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pPr algn="ctr" fontAlgn="auto">
              <a:spcAft>
                <a:spcPts val="0"/>
              </a:spcAft>
              <a:defRPr/>
            </a:pPr>
            <a:r>
              <a:rPr lang="en-US" b="1" dirty="0">
                <a:solidFill>
                  <a:schemeClr val="bg1"/>
                </a:solidFill>
              </a:rPr>
              <a:t>Model </a:t>
            </a:r>
            <a:r>
              <a:rPr lang="id-ID" b="1" dirty="0">
                <a:solidFill>
                  <a:schemeClr val="bg1"/>
                </a:solidFill>
              </a:rPr>
              <a:t> 2</a:t>
            </a:r>
            <a:r>
              <a:rPr lang="en-US" b="1" dirty="0">
                <a:solidFill>
                  <a:schemeClr val="bg1"/>
                </a:solidFill>
              </a:rPr>
              <a:t> </a:t>
            </a:r>
            <a:r>
              <a:rPr lang="id-ID" b="1" dirty="0">
                <a:solidFill>
                  <a:schemeClr val="bg1"/>
                </a:solidFill>
              </a:rPr>
              <a:t> :  Hari / tanggal yang sama dan tempat  pelaksanaan berbeda</a:t>
            </a:r>
          </a:p>
          <a:p>
            <a:pPr algn="ctr" fontAlgn="auto">
              <a:spcAft>
                <a:spcPts val="0"/>
              </a:spcAft>
              <a:defRPr/>
            </a:pPr>
            <a:r>
              <a:rPr lang="id-ID" b="1" dirty="0">
                <a:solidFill>
                  <a:schemeClr val="bg1"/>
                </a:solidFill>
              </a:rPr>
              <a:t>Mekanisme pelaksanaan : Posyandu dilaksanakan lebih awal di tempat A, kemudian ibu dan anak menuju tempat B untuk masuk kelompok Paud dan BKB</a:t>
            </a:r>
            <a:endParaRPr lang="id-ID" dirty="0">
              <a:solidFill>
                <a:schemeClr val="bg1"/>
              </a:solidFill>
              <a:latin typeface="+mj-lt"/>
              <a:ea typeface="+mj-ea"/>
              <a:cs typeface="+mj-cs"/>
            </a:endParaRPr>
          </a:p>
        </p:txBody>
      </p:sp>
      <p:grpSp>
        <p:nvGrpSpPr>
          <p:cNvPr id="48132" name="Group 6"/>
          <p:cNvGrpSpPr>
            <a:grpSpLocks/>
          </p:cNvGrpSpPr>
          <p:nvPr/>
        </p:nvGrpSpPr>
        <p:grpSpPr bwMode="auto">
          <a:xfrm>
            <a:off x="2452688" y="2571751"/>
            <a:ext cx="7993062" cy="2786063"/>
            <a:chOff x="888149" y="3464949"/>
            <a:chExt cx="8033651" cy="3362563"/>
          </a:xfrm>
        </p:grpSpPr>
        <p:sp>
          <p:nvSpPr>
            <p:cNvPr id="11" name="Down Arrow Callout 10"/>
            <p:cNvSpPr/>
            <p:nvPr/>
          </p:nvSpPr>
          <p:spPr>
            <a:xfrm>
              <a:off x="1318951" y="3464949"/>
              <a:ext cx="1286022" cy="1358437"/>
            </a:xfrm>
            <a:prstGeom prst="downArrowCallout">
              <a:avLst/>
            </a:prstGeom>
            <a:solidFill>
              <a:schemeClr val="accent3">
                <a:lumMod val="60000"/>
                <a:lumOff val="40000"/>
              </a:schemeClr>
            </a:solidFill>
            <a:ln w="28575" cmpd="sng">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id-ID"/>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fontAlgn="auto">
                <a:spcBef>
                  <a:spcPts val="0"/>
                </a:spcBef>
                <a:spcAft>
                  <a:spcPts val="0"/>
                </a:spcAft>
                <a:defRPr/>
              </a:pPr>
              <a:r>
                <a:rPr lang="en-US" b="1" dirty="0" err="1">
                  <a:solidFill>
                    <a:schemeClr val="tx1"/>
                  </a:solidFill>
                </a:rPr>
                <a:t>Posyandu</a:t>
              </a:r>
              <a:r>
                <a:rPr lang="en-US" b="1" dirty="0">
                  <a:solidFill>
                    <a:schemeClr val="tx1"/>
                  </a:solidFill>
                </a:rPr>
                <a:t> </a:t>
              </a:r>
            </a:p>
          </p:txBody>
        </p:sp>
        <p:sp>
          <p:nvSpPr>
            <p:cNvPr id="12" name="Down Arrow Callout 11"/>
            <p:cNvSpPr/>
            <p:nvPr/>
          </p:nvSpPr>
          <p:spPr>
            <a:xfrm>
              <a:off x="3903760" y="3464949"/>
              <a:ext cx="1286022" cy="1358437"/>
            </a:xfrm>
            <a:prstGeom prst="downArrowCallout">
              <a:avLst/>
            </a:prstGeom>
            <a:solidFill>
              <a:schemeClr val="accent3">
                <a:lumMod val="60000"/>
                <a:lumOff val="40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id-ID"/>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fontAlgn="auto">
                <a:spcBef>
                  <a:spcPts val="0"/>
                </a:spcBef>
                <a:spcAft>
                  <a:spcPts val="0"/>
                </a:spcAft>
                <a:defRPr/>
              </a:pPr>
              <a:r>
                <a:rPr lang="en-US" b="1" dirty="0">
                  <a:solidFill>
                    <a:schemeClr val="tx1"/>
                  </a:solidFill>
                </a:rPr>
                <a:t>P</a:t>
              </a:r>
              <a:r>
                <a:rPr lang="id-ID" b="1" dirty="0">
                  <a:solidFill>
                    <a:schemeClr val="tx1"/>
                  </a:solidFill>
                </a:rPr>
                <a:t>aud\</a:t>
              </a:r>
              <a:endParaRPr lang="en-US" b="1" dirty="0">
                <a:solidFill>
                  <a:schemeClr val="tx1"/>
                </a:solidFill>
              </a:endParaRPr>
            </a:p>
          </p:txBody>
        </p:sp>
        <p:sp>
          <p:nvSpPr>
            <p:cNvPr id="13" name="Left-Right Arrow 12"/>
            <p:cNvSpPr/>
            <p:nvPr/>
          </p:nvSpPr>
          <p:spPr>
            <a:xfrm>
              <a:off x="5555166" y="3464949"/>
              <a:ext cx="1787029" cy="1071039"/>
            </a:xfrm>
            <a:prstGeom prst="leftRightArrow">
              <a:avLst/>
            </a:prstGeom>
            <a:solidFill>
              <a:schemeClr val="accent3">
                <a:lumMod val="75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id-ID"/>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fontAlgn="auto">
                <a:spcBef>
                  <a:spcPts val="0"/>
                </a:spcBef>
                <a:spcAft>
                  <a:spcPts val="0"/>
                </a:spcAft>
                <a:defRPr/>
              </a:pPr>
              <a:r>
                <a:rPr lang="en-US" sz="1400" b="1" dirty="0" err="1">
                  <a:solidFill>
                    <a:schemeClr val="bg1"/>
                  </a:solidFill>
                </a:rPr>
                <a:t>Waktu</a:t>
              </a:r>
              <a:r>
                <a:rPr lang="en-US" sz="1400" b="1" dirty="0">
                  <a:solidFill>
                    <a:schemeClr val="bg1"/>
                  </a:solidFill>
                </a:rPr>
                <a:t> </a:t>
              </a:r>
              <a:r>
                <a:rPr lang="en-US" sz="1400" b="1" dirty="0" err="1">
                  <a:solidFill>
                    <a:schemeClr val="bg1"/>
                  </a:solidFill>
                </a:rPr>
                <a:t>Bersamaan</a:t>
              </a:r>
              <a:endParaRPr lang="en-US" sz="1400" b="1" dirty="0">
                <a:solidFill>
                  <a:schemeClr val="bg1"/>
                </a:solidFill>
              </a:endParaRPr>
            </a:p>
          </p:txBody>
        </p:sp>
        <p:sp>
          <p:nvSpPr>
            <p:cNvPr id="14" name="Down Arrow Callout 13"/>
            <p:cNvSpPr/>
            <p:nvPr/>
          </p:nvSpPr>
          <p:spPr>
            <a:xfrm>
              <a:off x="7493773" y="3464949"/>
              <a:ext cx="1286022" cy="1358437"/>
            </a:xfrm>
            <a:prstGeom prst="downArrowCallout">
              <a:avLst/>
            </a:prstGeom>
            <a:solidFill>
              <a:schemeClr val="accent3">
                <a:lumMod val="60000"/>
                <a:lumOff val="40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id-ID"/>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fontAlgn="auto">
                <a:spcBef>
                  <a:spcPts val="0"/>
                </a:spcBef>
                <a:spcAft>
                  <a:spcPts val="0"/>
                </a:spcAft>
                <a:defRPr/>
              </a:pPr>
              <a:r>
                <a:rPr lang="en-US" b="1" dirty="0">
                  <a:solidFill>
                    <a:schemeClr val="tx1"/>
                  </a:solidFill>
                </a:rPr>
                <a:t>BKB</a:t>
              </a:r>
            </a:p>
            <a:p>
              <a:pPr algn="ctr" fontAlgn="auto">
                <a:spcBef>
                  <a:spcPts val="0"/>
                </a:spcBef>
                <a:spcAft>
                  <a:spcPts val="0"/>
                </a:spcAft>
                <a:defRPr/>
              </a:pPr>
              <a:endParaRPr lang="en-US" b="1" dirty="0">
                <a:solidFill>
                  <a:schemeClr val="tx1"/>
                </a:solidFill>
              </a:endParaRPr>
            </a:p>
          </p:txBody>
        </p:sp>
        <p:sp>
          <p:nvSpPr>
            <p:cNvPr id="15" name="Rounded Rectangle 14"/>
            <p:cNvSpPr/>
            <p:nvPr/>
          </p:nvSpPr>
          <p:spPr>
            <a:xfrm>
              <a:off x="888149" y="5016901"/>
              <a:ext cx="2225808" cy="1810611"/>
            </a:xfrm>
            <a:prstGeom prst="roundRect">
              <a:avLst/>
            </a:prstGeom>
            <a:solidFill>
              <a:schemeClr val="accent3">
                <a:lumMod val="60000"/>
                <a:lumOff val="40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id-ID"/>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fontAlgn="auto">
                <a:spcBef>
                  <a:spcPts val="0"/>
                </a:spcBef>
                <a:spcAft>
                  <a:spcPts val="0"/>
                </a:spcAft>
                <a:defRPr/>
              </a:pPr>
              <a:r>
                <a:rPr lang="en-US" dirty="0" err="1">
                  <a:solidFill>
                    <a:schemeClr val="tx1"/>
                  </a:solidFill>
                </a:rPr>
                <a:t>Ibu</a:t>
              </a:r>
              <a:r>
                <a:rPr lang="id-ID" dirty="0">
                  <a:solidFill>
                    <a:schemeClr val="tx1"/>
                  </a:solidFill>
                </a:rPr>
                <a:t> dan anak </a:t>
              </a:r>
              <a:r>
                <a:rPr lang="en-US" dirty="0" err="1">
                  <a:solidFill>
                    <a:schemeClr val="tx1"/>
                  </a:solidFill>
                </a:rPr>
                <a:t>mengikuti</a:t>
              </a:r>
              <a:r>
                <a:rPr lang="en-US" dirty="0">
                  <a:solidFill>
                    <a:schemeClr val="tx1"/>
                  </a:solidFill>
                </a:rPr>
                <a:t> </a:t>
              </a:r>
              <a:r>
                <a:rPr lang="en-US" dirty="0" err="1">
                  <a:solidFill>
                    <a:schemeClr val="tx1"/>
                  </a:solidFill>
                </a:rPr>
                <a:t>pelayanan</a:t>
              </a:r>
              <a:r>
                <a:rPr lang="en-US" dirty="0">
                  <a:solidFill>
                    <a:schemeClr val="tx1"/>
                  </a:solidFill>
                </a:rPr>
                <a:t> </a:t>
              </a:r>
              <a:r>
                <a:rPr lang="en-US" dirty="0" err="1">
                  <a:solidFill>
                    <a:schemeClr val="tx1"/>
                  </a:solidFill>
                </a:rPr>
                <a:t>Posyandu</a:t>
              </a:r>
              <a:r>
                <a:rPr lang="id-ID" dirty="0">
                  <a:solidFill>
                    <a:schemeClr val="tx1"/>
                  </a:solidFill>
                </a:rPr>
                <a:t>,  kemudian  </a:t>
              </a:r>
              <a:endParaRPr lang="en-US" dirty="0">
                <a:solidFill>
                  <a:schemeClr val="tx1"/>
                </a:solidFill>
              </a:endParaRPr>
            </a:p>
          </p:txBody>
        </p:sp>
        <p:sp>
          <p:nvSpPr>
            <p:cNvPr id="16" name="Rounded Rectangle 15"/>
            <p:cNvSpPr/>
            <p:nvPr/>
          </p:nvSpPr>
          <p:spPr>
            <a:xfrm>
              <a:off x="3760159" y="5016901"/>
              <a:ext cx="1795006" cy="862195"/>
            </a:xfrm>
            <a:prstGeom prst="roundRect">
              <a:avLst/>
            </a:prstGeom>
            <a:solidFill>
              <a:schemeClr val="accent3">
                <a:lumMod val="60000"/>
                <a:lumOff val="4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id-ID"/>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r>
                <a:rPr lang="id-ID" sz="1600" dirty="0">
                  <a:solidFill>
                    <a:schemeClr val="tx1"/>
                  </a:solidFill>
                </a:rPr>
                <a:t>Anak-anak menurut kelompok</a:t>
              </a:r>
            </a:p>
          </p:txBody>
        </p:sp>
        <p:sp>
          <p:nvSpPr>
            <p:cNvPr id="17" name="Rounded Rectangle 16"/>
            <p:cNvSpPr/>
            <p:nvPr/>
          </p:nvSpPr>
          <p:spPr>
            <a:xfrm>
              <a:off x="7493773" y="5016901"/>
              <a:ext cx="1428027" cy="913928"/>
            </a:xfrm>
            <a:prstGeom prst="roundRect">
              <a:avLst/>
            </a:prstGeom>
            <a:solidFill>
              <a:schemeClr val="accent3">
                <a:lumMod val="60000"/>
                <a:lumOff val="4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id-ID"/>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r>
                <a:rPr lang="id-ID" sz="1600" dirty="0">
                  <a:solidFill>
                    <a:schemeClr val="tx1"/>
                  </a:solidFill>
                </a:rPr>
                <a:t>Ibu-ibu menurut kelompok</a:t>
              </a:r>
            </a:p>
          </p:txBody>
        </p:sp>
      </p:grpSp>
      <p:sp>
        <p:nvSpPr>
          <p:cNvPr id="21" name="Up Arrow Callout 20"/>
          <p:cNvSpPr/>
          <p:nvPr/>
        </p:nvSpPr>
        <p:spPr>
          <a:xfrm>
            <a:off x="2309813" y="5500688"/>
            <a:ext cx="2786062" cy="1071562"/>
          </a:xfrm>
          <a:prstGeom prst="upArrowCallout">
            <a:avLst/>
          </a:prstGeom>
          <a:solidFill>
            <a:schemeClr val="accent3">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solidFill>
                <a:schemeClr val="tx1"/>
              </a:solidFill>
            </a:endParaRPr>
          </a:p>
          <a:p>
            <a:pPr algn="ctr">
              <a:defRPr/>
            </a:pPr>
            <a:r>
              <a:rPr lang="id-ID" dirty="0">
                <a:solidFill>
                  <a:schemeClr val="bg1">
                    <a:lumMod val="95000"/>
                  </a:schemeClr>
                </a:solidFill>
              </a:rPr>
              <a:t>Waktu pelaksanaan lebih awal</a:t>
            </a:r>
          </a:p>
          <a:p>
            <a:pPr algn="ctr">
              <a:defRPr/>
            </a:pPr>
            <a:endParaRPr lang="en-US" dirty="0"/>
          </a:p>
        </p:txBody>
      </p:sp>
      <p:cxnSp>
        <p:nvCxnSpPr>
          <p:cNvPr id="27" name="Elbow Connector 26"/>
          <p:cNvCxnSpPr/>
          <p:nvPr/>
        </p:nvCxnSpPr>
        <p:spPr>
          <a:xfrm flipV="1">
            <a:off x="4667250" y="4572001"/>
            <a:ext cx="1536700" cy="500063"/>
          </a:xfrm>
          <a:prstGeom prst="bentConnector2">
            <a:avLst/>
          </a:prstGeom>
          <a:ln w="508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34" name="Elbow Connector 33"/>
          <p:cNvCxnSpPr>
            <a:endCxn id="17" idx="2"/>
          </p:cNvCxnSpPr>
          <p:nvPr/>
        </p:nvCxnSpPr>
        <p:spPr>
          <a:xfrm flipV="1">
            <a:off x="4667250" y="4614863"/>
            <a:ext cx="5068888" cy="457200"/>
          </a:xfrm>
          <a:prstGeom prst="bentConnector2">
            <a:avLst/>
          </a:prstGeom>
          <a:ln w="508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 name="Slide Number Placeholder 1"/>
          <p:cNvSpPr>
            <a:spLocks noGrp="1"/>
          </p:cNvSpPr>
          <p:nvPr>
            <p:ph type="sldNum" sz="quarter" idx="12"/>
          </p:nvPr>
        </p:nvSpPr>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E0F5E149-1A9E-49CB-BFC5-9EC13E0ED3CD}" type="slidenum">
              <a:rPr lang="id-ID">
                <a:solidFill>
                  <a:srgbClr val="FFFFFF"/>
                </a:solidFill>
                <a:latin typeface="Franklin Gothic Book" panose="020B0503020102020204" pitchFamily="34" charset="0"/>
              </a:rPr>
              <a:pPr eaLnBrk="1" hangingPunct="1"/>
              <a:t>26</a:t>
            </a:fld>
            <a:endParaRPr lang="id-ID">
              <a:solidFill>
                <a:srgbClr val="FFFFFF"/>
              </a:solidFill>
              <a:latin typeface="Franklin Gothic Book" panose="020B0503020102020204" pitchFamily="34" charset="0"/>
            </a:endParaRPr>
          </a:p>
        </p:txBody>
      </p:sp>
    </p:spTree>
    <p:extLst>
      <p:ext uri="{BB962C8B-B14F-4D97-AF65-F5344CB8AC3E}">
        <p14:creationId xmlns:p14="http://schemas.microsoft.com/office/powerpoint/2010/main" val="1996948911"/>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9154" name="Picture 3" descr="MODEL 3.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66939" y="357188"/>
            <a:ext cx="8072437" cy="5916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Slide Number Placeholder 1"/>
          <p:cNvSpPr>
            <a:spLocks noGrp="1"/>
          </p:cNvSpPr>
          <p:nvPr>
            <p:ph type="sldNum" sz="quarter" idx="12"/>
          </p:nvPr>
        </p:nvSpPr>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EDF93CCA-2019-4E3B-9570-F4D49557ED3E}" type="slidenum">
              <a:rPr lang="id-ID">
                <a:solidFill>
                  <a:srgbClr val="FFFFFF"/>
                </a:solidFill>
                <a:latin typeface="Franklin Gothic Book" panose="020B0503020102020204" pitchFamily="34" charset="0"/>
              </a:rPr>
              <a:pPr eaLnBrk="1" hangingPunct="1"/>
              <a:t>27</a:t>
            </a:fld>
            <a:endParaRPr lang="id-ID">
              <a:solidFill>
                <a:srgbClr val="FFFFFF"/>
              </a:solidFill>
              <a:latin typeface="Franklin Gothic Book" panose="020B0503020102020204" pitchFamily="34" charset="0"/>
            </a:endParaRPr>
          </a:p>
        </p:txBody>
      </p:sp>
    </p:spTree>
    <p:extLst>
      <p:ext uri="{BB962C8B-B14F-4D97-AF65-F5344CB8AC3E}">
        <p14:creationId xmlns:p14="http://schemas.microsoft.com/office/powerpoint/2010/main" val="2227735988"/>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a:spLocks noGrp="1" noChangeArrowheads="1"/>
          </p:cNvSpPr>
          <p:nvPr/>
        </p:nvSpPr>
        <p:spPr>
          <a:xfrm>
            <a:off x="1597025" y="0"/>
            <a:ext cx="8839200" cy="546100"/>
          </a:xfrm>
          <a:prstGeom prst="rect">
            <a:avLst/>
          </a:prstGeom>
          <a:solidFill>
            <a:schemeClr val="accent3">
              <a:lumMod val="75000"/>
            </a:schemeClr>
          </a:solidFill>
          <a:ln>
            <a:solidFill>
              <a:schemeClr val="bg1">
                <a:lumMod val="85000"/>
              </a:schemeClr>
            </a:solidFill>
          </a:ln>
        </p:spPr>
        <p:style>
          <a:lnRef idx="2">
            <a:schemeClr val="accent3">
              <a:shade val="50000"/>
            </a:schemeClr>
          </a:lnRef>
          <a:fillRef idx="1">
            <a:schemeClr val="accent3"/>
          </a:fillRef>
          <a:effectRef idx="0">
            <a:schemeClr val="accent3"/>
          </a:effectRef>
          <a:fontRef idx="minor">
            <a:schemeClr val="lt1"/>
          </a:fontRef>
        </p:style>
        <p:txBody>
          <a:bodyPr anchor="ctr">
            <a:normAutofit/>
          </a:bodyPr>
          <a:lstStyle>
            <a:lvl1pPr algn="ctr" defTabSz="914400" rtl="0" eaLnBrk="1" latinLnBrk="0" hangingPunct="1">
              <a:spcBef>
                <a:spcPct val="0"/>
              </a:spcBef>
              <a:buNone/>
              <a:defRPr sz="4400"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defRPr/>
            </a:pPr>
            <a:r>
              <a:rPr lang="en-US" sz="1800" b="1" dirty="0">
                <a:solidFill>
                  <a:schemeClr val="bg1"/>
                </a:solidFill>
                <a:latin typeface="Arial Narrow" pitchFamily="34" charset="0"/>
              </a:rPr>
              <a:t>SKEMA  </a:t>
            </a:r>
            <a:r>
              <a:rPr lang="id-ID" sz="1800" b="1" dirty="0">
                <a:solidFill>
                  <a:schemeClr val="bg1"/>
                </a:solidFill>
                <a:latin typeface="Arial Narrow" pitchFamily="34" charset="0"/>
              </a:rPr>
              <a:t>KETERPADUAN  KEGIATAN  </a:t>
            </a:r>
            <a:r>
              <a:rPr lang="en-US" sz="1800" b="1" dirty="0">
                <a:solidFill>
                  <a:schemeClr val="bg1"/>
                </a:solidFill>
                <a:latin typeface="Arial Narrow" pitchFamily="34" charset="0"/>
              </a:rPr>
              <a:t>BKB</a:t>
            </a:r>
            <a:r>
              <a:rPr lang="id-ID" sz="1800" b="1" dirty="0">
                <a:solidFill>
                  <a:schemeClr val="bg1"/>
                </a:solidFill>
                <a:latin typeface="Arial Narrow" pitchFamily="34" charset="0"/>
              </a:rPr>
              <a:t>, </a:t>
            </a:r>
            <a:r>
              <a:rPr lang="en-US" sz="1800" b="1" dirty="0">
                <a:solidFill>
                  <a:schemeClr val="bg1"/>
                </a:solidFill>
                <a:latin typeface="Arial Narrow" pitchFamily="34" charset="0"/>
              </a:rPr>
              <a:t>P</a:t>
            </a:r>
            <a:r>
              <a:rPr lang="id-ID" sz="1800" b="1" dirty="0">
                <a:solidFill>
                  <a:schemeClr val="bg1"/>
                </a:solidFill>
                <a:latin typeface="Arial Narrow" pitchFamily="34" charset="0"/>
              </a:rPr>
              <a:t>AUD</a:t>
            </a:r>
            <a:r>
              <a:rPr lang="en-US" sz="1800" b="1" dirty="0">
                <a:solidFill>
                  <a:schemeClr val="bg1"/>
                </a:solidFill>
                <a:latin typeface="Arial Narrow" pitchFamily="34" charset="0"/>
              </a:rPr>
              <a:t> </a:t>
            </a:r>
            <a:r>
              <a:rPr lang="id-ID" sz="1800" b="1" dirty="0">
                <a:solidFill>
                  <a:schemeClr val="bg1"/>
                </a:solidFill>
                <a:latin typeface="Arial Narrow" pitchFamily="34" charset="0"/>
              </a:rPr>
              <a:t>dan </a:t>
            </a:r>
            <a:r>
              <a:rPr lang="en-US" sz="1800" b="1" dirty="0">
                <a:solidFill>
                  <a:schemeClr val="bg1"/>
                </a:solidFill>
                <a:latin typeface="Arial Narrow" pitchFamily="34" charset="0"/>
              </a:rPr>
              <a:t>POSYANDU</a:t>
            </a:r>
          </a:p>
        </p:txBody>
      </p:sp>
      <p:sp>
        <p:nvSpPr>
          <p:cNvPr id="5" name="Rectangle 4"/>
          <p:cNvSpPr>
            <a:spLocks noChangeArrowheads="1"/>
          </p:cNvSpPr>
          <p:nvPr/>
        </p:nvSpPr>
        <p:spPr bwMode="auto">
          <a:xfrm>
            <a:off x="4194175" y="841375"/>
            <a:ext cx="2057400" cy="381000"/>
          </a:xfrm>
          <a:prstGeom prst="rect">
            <a:avLst/>
          </a:prstGeom>
          <a:solidFill>
            <a:schemeClr val="accent3">
              <a:lumMod val="50000"/>
            </a:schemeClr>
          </a:solidFill>
          <a:ln w="9525">
            <a:solidFill>
              <a:schemeClr val="bg1">
                <a:lumMod val="85000"/>
              </a:schemeClr>
            </a:solidFill>
            <a:miter lim="800000"/>
            <a:headEnd/>
            <a:tailEnd/>
          </a:ln>
        </p:spPr>
        <p:txBody>
          <a:bodyPr wrap="none" anchor="ctr"/>
          <a:lstStyle>
            <a:defPPr>
              <a:defRPr lang="id-ID"/>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pPr algn="ctr">
              <a:defRPr/>
            </a:pPr>
            <a:r>
              <a:rPr lang="en-US" sz="1400" b="1" dirty="0">
                <a:solidFill>
                  <a:schemeClr val="bg1"/>
                </a:solidFill>
                <a:latin typeface="Times New Roman" pitchFamily="18" charset="0"/>
              </a:rPr>
              <a:t>MEJA I</a:t>
            </a:r>
          </a:p>
        </p:txBody>
      </p:sp>
      <p:sp>
        <p:nvSpPr>
          <p:cNvPr id="6" name="Rectangle 5"/>
          <p:cNvSpPr>
            <a:spLocks noChangeArrowheads="1"/>
          </p:cNvSpPr>
          <p:nvPr/>
        </p:nvSpPr>
        <p:spPr bwMode="auto">
          <a:xfrm>
            <a:off x="4194175" y="1603375"/>
            <a:ext cx="2057400" cy="381000"/>
          </a:xfrm>
          <a:prstGeom prst="rect">
            <a:avLst/>
          </a:prstGeom>
          <a:solidFill>
            <a:schemeClr val="accent3">
              <a:lumMod val="50000"/>
            </a:schemeClr>
          </a:solidFill>
          <a:ln w="9525">
            <a:solidFill>
              <a:schemeClr val="bg1">
                <a:lumMod val="85000"/>
              </a:schemeClr>
            </a:solidFill>
            <a:miter lim="800000"/>
            <a:headEnd/>
            <a:tailEnd/>
          </a:ln>
        </p:spPr>
        <p:txBody>
          <a:bodyPr wrap="none" anchor="ctr"/>
          <a:lstStyle>
            <a:defPPr>
              <a:defRPr lang="id-ID"/>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pPr algn="ctr">
              <a:defRPr/>
            </a:pPr>
            <a:r>
              <a:rPr lang="en-US" sz="1400" b="1" dirty="0">
                <a:solidFill>
                  <a:schemeClr val="bg1"/>
                </a:solidFill>
                <a:latin typeface="Times New Roman" pitchFamily="18" charset="0"/>
              </a:rPr>
              <a:t>MEJA II</a:t>
            </a:r>
          </a:p>
        </p:txBody>
      </p:sp>
      <p:sp>
        <p:nvSpPr>
          <p:cNvPr id="7" name="Rectangle 6"/>
          <p:cNvSpPr>
            <a:spLocks noChangeArrowheads="1"/>
          </p:cNvSpPr>
          <p:nvPr/>
        </p:nvSpPr>
        <p:spPr bwMode="auto">
          <a:xfrm>
            <a:off x="4194175" y="2441575"/>
            <a:ext cx="2057400" cy="381000"/>
          </a:xfrm>
          <a:prstGeom prst="rect">
            <a:avLst/>
          </a:prstGeom>
          <a:solidFill>
            <a:schemeClr val="accent3">
              <a:lumMod val="50000"/>
            </a:schemeClr>
          </a:solidFill>
          <a:ln w="9525">
            <a:solidFill>
              <a:schemeClr val="bg1">
                <a:lumMod val="85000"/>
              </a:schemeClr>
            </a:solidFill>
            <a:miter lim="800000"/>
            <a:headEnd/>
            <a:tailEnd/>
          </a:ln>
        </p:spPr>
        <p:txBody>
          <a:bodyPr wrap="none" anchor="ctr"/>
          <a:lstStyle>
            <a:defPPr>
              <a:defRPr lang="id-ID"/>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pPr algn="ctr">
              <a:defRPr/>
            </a:pPr>
            <a:r>
              <a:rPr lang="en-US" sz="1400" b="1" dirty="0">
                <a:solidFill>
                  <a:schemeClr val="bg1"/>
                </a:solidFill>
                <a:latin typeface="Times New Roman" pitchFamily="18" charset="0"/>
              </a:rPr>
              <a:t>MEJA III</a:t>
            </a:r>
          </a:p>
        </p:txBody>
      </p:sp>
      <p:sp>
        <p:nvSpPr>
          <p:cNvPr id="8" name="Rectangle 7"/>
          <p:cNvSpPr>
            <a:spLocks noChangeArrowheads="1"/>
          </p:cNvSpPr>
          <p:nvPr/>
        </p:nvSpPr>
        <p:spPr bwMode="auto">
          <a:xfrm>
            <a:off x="6480175" y="3203575"/>
            <a:ext cx="2057400" cy="381000"/>
          </a:xfrm>
          <a:prstGeom prst="rect">
            <a:avLst/>
          </a:prstGeom>
          <a:solidFill>
            <a:schemeClr val="accent3">
              <a:lumMod val="50000"/>
            </a:schemeClr>
          </a:solidFill>
          <a:ln w="9525">
            <a:solidFill>
              <a:schemeClr val="bg1">
                <a:lumMod val="85000"/>
              </a:schemeClr>
            </a:solidFill>
            <a:miter lim="800000"/>
            <a:headEnd/>
            <a:tailEnd/>
          </a:ln>
        </p:spPr>
        <p:txBody>
          <a:bodyPr wrap="none" anchor="ctr"/>
          <a:lstStyle>
            <a:defPPr>
              <a:defRPr lang="id-ID"/>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pPr algn="ctr">
              <a:defRPr/>
            </a:pPr>
            <a:r>
              <a:rPr lang="en-US" sz="1400" b="1" dirty="0">
                <a:solidFill>
                  <a:schemeClr val="bg1"/>
                </a:solidFill>
                <a:latin typeface="Times New Roman" pitchFamily="18" charset="0"/>
              </a:rPr>
              <a:t>MEJA IV</a:t>
            </a:r>
          </a:p>
        </p:txBody>
      </p:sp>
      <p:sp>
        <p:nvSpPr>
          <p:cNvPr id="9" name="Rectangle 8"/>
          <p:cNvSpPr>
            <a:spLocks noChangeArrowheads="1"/>
          </p:cNvSpPr>
          <p:nvPr/>
        </p:nvSpPr>
        <p:spPr bwMode="auto">
          <a:xfrm>
            <a:off x="2166938" y="3286125"/>
            <a:ext cx="2057400" cy="381000"/>
          </a:xfrm>
          <a:prstGeom prst="rect">
            <a:avLst/>
          </a:prstGeom>
          <a:solidFill>
            <a:schemeClr val="accent3">
              <a:lumMod val="50000"/>
            </a:schemeClr>
          </a:solidFill>
          <a:ln w="9525">
            <a:solidFill>
              <a:schemeClr val="bg1">
                <a:lumMod val="85000"/>
              </a:schemeClr>
            </a:solidFill>
            <a:miter lim="800000"/>
            <a:headEnd/>
            <a:tailEnd/>
          </a:ln>
        </p:spPr>
        <p:txBody>
          <a:bodyPr wrap="none" anchor="ctr"/>
          <a:lstStyle>
            <a:defPPr>
              <a:defRPr lang="id-ID"/>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pPr algn="ctr">
              <a:defRPr/>
            </a:pPr>
            <a:r>
              <a:rPr lang="en-US" sz="1400" b="1" dirty="0">
                <a:solidFill>
                  <a:schemeClr val="bg1"/>
                </a:solidFill>
                <a:latin typeface="Times New Roman" pitchFamily="18" charset="0"/>
              </a:rPr>
              <a:t>MEJA V</a:t>
            </a:r>
          </a:p>
        </p:txBody>
      </p:sp>
      <p:sp>
        <p:nvSpPr>
          <p:cNvPr id="50184" name="Rectangle 9"/>
          <p:cNvSpPr>
            <a:spLocks noChangeArrowheads="1"/>
          </p:cNvSpPr>
          <p:nvPr/>
        </p:nvSpPr>
        <p:spPr bwMode="auto">
          <a:xfrm>
            <a:off x="1809751" y="3929063"/>
            <a:ext cx="3979863" cy="1873250"/>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marL="114300" indent="-114300"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buFontTx/>
              <a:buChar char="•"/>
            </a:pPr>
            <a:r>
              <a:rPr lang="en-US" sz="1400" b="1">
                <a:latin typeface="Arial Narrow" panose="020B0606020202030204" pitchFamily="34" charset="0"/>
              </a:rPr>
              <a:t>Pelayanan Kesehatan &amp; Gizi oleh petugas </a:t>
            </a:r>
          </a:p>
          <a:p>
            <a:pPr eaLnBrk="1" hangingPunct="1"/>
            <a:r>
              <a:rPr lang="en-US" sz="1400" b="1">
                <a:latin typeface="Arial Narrow" panose="020B0606020202030204" pitchFamily="34" charset="0"/>
              </a:rPr>
              <a:t>kesehatan : Immunisasi, KIA termasuk SDIDTK &amp; KB </a:t>
            </a:r>
          </a:p>
          <a:p>
            <a:pPr eaLnBrk="1" hangingPunct="1">
              <a:buFontTx/>
              <a:buChar char="•"/>
            </a:pPr>
            <a:r>
              <a:rPr lang="en-US" sz="1400" b="1">
                <a:latin typeface="Arial Narrow" panose="020B0606020202030204" pitchFamily="34" charset="0"/>
              </a:rPr>
              <a:t>Gizi termasuk penanggulangan gizi buruk</a:t>
            </a:r>
          </a:p>
          <a:p>
            <a:pPr eaLnBrk="1" hangingPunct="1">
              <a:buFontTx/>
              <a:buChar char="•"/>
            </a:pPr>
            <a:r>
              <a:rPr lang="en-US" sz="1400" b="1">
                <a:latin typeface="Arial Narrow" panose="020B0606020202030204" pitchFamily="34" charset="0"/>
              </a:rPr>
              <a:t>Penanggulangan ISPA &amp; Diare</a:t>
            </a:r>
          </a:p>
          <a:p>
            <a:pPr eaLnBrk="1" hangingPunct="1">
              <a:buFontTx/>
              <a:buChar char="•"/>
            </a:pPr>
            <a:r>
              <a:rPr lang="en-US" sz="1400" b="1">
                <a:latin typeface="Arial Narrow" panose="020B0606020202030204" pitchFamily="34" charset="0"/>
              </a:rPr>
              <a:t>Konseling pendidikan usia dini &amp; pra-sekolah oleh</a:t>
            </a:r>
          </a:p>
          <a:p>
            <a:pPr eaLnBrk="1" hangingPunct="1"/>
            <a:r>
              <a:rPr lang="en-US" sz="1400" b="1">
                <a:latin typeface="Arial Narrow" panose="020B0606020202030204" pitchFamily="34" charset="0"/>
              </a:rPr>
              <a:t>guru TK Kontrak</a:t>
            </a:r>
          </a:p>
        </p:txBody>
      </p:sp>
      <p:sp>
        <p:nvSpPr>
          <p:cNvPr id="50185" name="Rectangle 10"/>
          <p:cNvSpPr>
            <a:spLocks noChangeArrowheads="1"/>
          </p:cNvSpPr>
          <p:nvPr/>
        </p:nvSpPr>
        <p:spPr bwMode="auto">
          <a:xfrm>
            <a:off x="6403975" y="3929064"/>
            <a:ext cx="3906838" cy="1857375"/>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US" sz="1400" b="1" i="1" u="sng">
                <a:latin typeface="Arial Narrow" panose="020B0606020202030204" pitchFamily="34" charset="0"/>
              </a:rPr>
              <a:t>Kader Posyandu :</a:t>
            </a:r>
          </a:p>
          <a:p>
            <a:pPr eaLnBrk="1" hangingPunct="1">
              <a:buFontTx/>
              <a:buChar char="•"/>
            </a:pPr>
            <a:r>
              <a:rPr lang="en-US" sz="1400" b="1">
                <a:latin typeface="Arial Narrow" panose="020B0606020202030204" pitchFamily="34" charset="0"/>
              </a:rPr>
              <a:t>  Penyuluhan, stimulasi &amp; deteksi pakai</a:t>
            </a:r>
          </a:p>
          <a:p>
            <a:pPr eaLnBrk="1" hangingPunct="1"/>
            <a:r>
              <a:rPr lang="en-US" sz="1400" b="1">
                <a:latin typeface="Arial Narrow" panose="020B0606020202030204" pitchFamily="34" charset="0"/>
              </a:rPr>
              <a:t>  buku KIA</a:t>
            </a:r>
          </a:p>
          <a:p>
            <a:pPr eaLnBrk="1" hangingPunct="1">
              <a:buFontTx/>
              <a:buChar char="•"/>
            </a:pPr>
            <a:r>
              <a:rPr lang="en-US" sz="1400" b="1" i="1" u="sng">
                <a:latin typeface="Arial Narrow" panose="020B0606020202030204" pitchFamily="34" charset="0"/>
              </a:rPr>
              <a:t>Kader BKB</a:t>
            </a:r>
            <a:r>
              <a:rPr lang="en-US" sz="1400" b="1" i="1">
                <a:latin typeface="Arial Narrow" panose="020B0606020202030204" pitchFamily="34" charset="0"/>
              </a:rPr>
              <a:t> :</a:t>
            </a:r>
          </a:p>
          <a:p>
            <a:pPr eaLnBrk="1" hangingPunct="1"/>
            <a:r>
              <a:rPr lang="en-US" sz="1400" b="1">
                <a:latin typeface="Arial Narrow" panose="020B0606020202030204" pitchFamily="34" charset="0"/>
              </a:rPr>
              <a:t>. Penyuluhan stimulasi perkembangan anak</a:t>
            </a:r>
          </a:p>
          <a:p>
            <a:pPr eaLnBrk="1" hangingPunct="1"/>
            <a:r>
              <a:rPr lang="en-US" sz="1400" b="1">
                <a:latin typeface="Arial Narrow" panose="020B0606020202030204" pitchFamily="34" charset="0"/>
              </a:rPr>
              <a:t>Kegiatan BKB</a:t>
            </a:r>
          </a:p>
          <a:p>
            <a:pPr eaLnBrk="1" hangingPunct="1"/>
            <a:r>
              <a:rPr lang="en-US" sz="1400" b="1" i="1" u="sng">
                <a:latin typeface="Arial Narrow" panose="020B0606020202030204" pitchFamily="34" charset="0"/>
              </a:rPr>
              <a:t>Kader PAUD (Guru Kontrak)</a:t>
            </a:r>
          </a:p>
          <a:p>
            <a:pPr eaLnBrk="1" hangingPunct="1">
              <a:buFontTx/>
              <a:buChar char="•"/>
            </a:pPr>
            <a:r>
              <a:rPr lang="en-US" sz="1400" b="1">
                <a:latin typeface="Arial Narrow" panose="020B0606020202030204" pitchFamily="34" charset="0"/>
              </a:rPr>
              <a:t>Penyuluhan  pendidikan dini/ anak prasekolah</a:t>
            </a:r>
          </a:p>
        </p:txBody>
      </p:sp>
      <p:sp>
        <p:nvSpPr>
          <p:cNvPr id="12" name="Rectangle 11"/>
          <p:cNvSpPr>
            <a:spLocks noChangeArrowheads="1"/>
          </p:cNvSpPr>
          <p:nvPr/>
        </p:nvSpPr>
        <p:spPr bwMode="auto">
          <a:xfrm>
            <a:off x="2309813" y="6286500"/>
            <a:ext cx="2057400" cy="381000"/>
          </a:xfrm>
          <a:prstGeom prst="rect">
            <a:avLst/>
          </a:prstGeom>
          <a:solidFill>
            <a:schemeClr val="accent5">
              <a:lumMod val="75000"/>
            </a:schemeClr>
          </a:solidFill>
          <a:ln w="9525">
            <a:solidFill>
              <a:schemeClr val="bg1">
                <a:lumMod val="85000"/>
              </a:schemeClr>
            </a:solidFill>
            <a:miter lim="800000"/>
            <a:headEnd/>
            <a:tailEnd/>
          </a:ln>
        </p:spPr>
        <p:txBody>
          <a:bodyPr wrap="none" anchor="ctr"/>
          <a:lstStyle>
            <a:defPPr>
              <a:defRPr lang="id-ID"/>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pPr algn="ctr">
              <a:defRPr/>
            </a:pPr>
            <a:r>
              <a:rPr lang="en-US" sz="1400" b="1" dirty="0">
                <a:solidFill>
                  <a:schemeClr val="bg1"/>
                </a:solidFill>
                <a:latin typeface="Times New Roman" pitchFamily="18" charset="0"/>
              </a:rPr>
              <a:t>PROVIDER</a:t>
            </a:r>
          </a:p>
        </p:txBody>
      </p:sp>
      <p:sp>
        <p:nvSpPr>
          <p:cNvPr id="13" name="Rectangle 12"/>
          <p:cNvSpPr>
            <a:spLocks noChangeArrowheads="1"/>
          </p:cNvSpPr>
          <p:nvPr/>
        </p:nvSpPr>
        <p:spPr bwMode="auto">
          <a:xfrm>
            <a:off x="6238875" y="6215063"/>
            <a:ext cx="4191000" cy="457200"/>
          </a:xfrm>
          <a:prstGeom prst="rect">
            <a:avLst/>
          </a:prstGeom>
          <a:solidFill>
            <a:schemeClr val="accent5">
              <a:lumMod val="75000"/>
            </a:schemeClr>
          </a:solidFill>
          <a:ln w="9525">
            <a:solidFill>
              <a:schemeClr val="bg1">
                <a:lumMod val="85000"/>
              </a:schemeClr>
            </a:solidFill>
            <a:miter lim="800000"/>
            <a:headEnd/>
            <a:tailEnd/>
          </a:ln>
        </p:spPr>
        <p:txBody>
          <a:bodyPr wrap="none" anchor="ctr"/>
          <a:lstStyle>
            <a:defPPr>
              <a:defRPr lang="id-ID"/>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pPr algn="ctr">
              <a:defRPr/>
            </a:pPr>
            <a:r>
              <a:rPr lang="en-US" sz="1400" b="1" dirty="0">
                <a:solidFill>
                  <a:schemeClr val="bg1"/>
                </a:solidFill>
                <a:latin typeface="Arial Narrow" pitchFamily="34" charset="0"/>
              </a:rPr>
              <a:t>KADER , KELUARGA, MASYARAKAT</a:t>
            </a:r>
          </a:p>
        </p:txBody>
      </p:sp>
      <p:sp>
        <p:nvSpPr>
          <p:cNvPr id="14" name="AutoShape 12"/>
          <p:cNvSpPr>
            <a:spLocks noChangeArrowheads="1"/>
          </p:cNvSpPr>
          <p:nvPr/>
        </p:nvSpPr>
        <p:spPr bwMode="auto">
          <a:xfrm>
            <a:off x="2952750" y="5857876"/>
            <a:ext cx="838200" cy="377825"/>
          </a:xfrm>
          <a:prstGeom prst="upArrow">
            <a:avLst>
              <a:gd name="adj1" fmla="val 50000"/>
              <a:gd name="adj2" fmla="val 25000"/>
            </a:avLst>
          </a:prstGeom>
          <a:solidFill>
            <a:schemeClr val="tx2">
              <a:lumMod val="60000"/>
              <a:lumOff val="40000"/>
            </a:schemeClr>
          </a:solidFill>
          <a:ln w="9525">
            <a:solidFill>
              <a:schemeClr val="bg1">
                <a:lumMod val="85000"/>
              </a:schemeClr>
            </a:solidFill>
            <a:miter lim="800000"/>
            <a:headEnd/>
            <a:tailEnd/>
          </a:ln>
        </p:spPr>
        <p:txBody>
          <a:bodyPr wrap="none" anchor="ctr"/>
          <a:lstStyle>
            <a:defPPr>
              <a:defRPr lang="id-ID"/>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pPr>
              <a:defRPr/>
            </a:pPr>
            <a:endParaRPr lang="en-US" sz="1400"/>
          </a:p>
        </p:txBody>
      </p:sp>
      <p:sp>
        <p:nvSpPr>
          <p:cNvPr id="15" name="AutoShape 13"/>
          <p:cNvSpPr>
            <a:spLocks noChangeArrowheads="1"/>
          </p:cNvSpPr>
          <p:nvPr/>
        </p:nvSpPr>
        <p:spPr bwMode="auto">
          <a:xfrm>
            <a:off x="7881938" y="5857875"/>
            <a:ext cx="838200" cy="304800"/>
          </a:xfrm>
          <a:prstGeom prst="upArrow">
            <a:avLst>
              <a:gd name="adj1" fmla="val 50000"/>
              <a:gd name="adj2" fmla="val 25000"/>
            </a:avLst>
          </a:prstGeom>
          <a:solidFill>
            <a:schemeClr val="tx2">
              <a:lumMod val="60000"/>
              <a:lumOff val="40000"/>
            </a:schemeClr>
          </a:solidFill>
          <a:ln w="9525">
            <a:solidFill>
              <a:schemeClr val="bg1">
                <a:lumMod val="85000"/>
              </a:schemeClr>
            </a:solidFill>
            <a:miter lim="800000"/>
            <a:headEnd/>
            <a:tailEnd/>
          </a:ln>
        </p:spPr>
        <p:txBody>
          <a:bodyPr wrap="none" anchor="ctr"/>
          <a:lstStyle>
            <a:defPPr>
              <a:defRPr lang="id-ID"/>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pPr>
              <a:defRPr/>
            </a:pPr>
            <a:endParaRPr lang="en-US" sz="1400"/>
          </a:p>
        </p:txBody>
      </p:sp>
      <p:sp>
        <p:nvSpPr>
          <p:cNvPr id="16" name="AutoShape 14"/>
          <p:cNvSpPr>
            <a:spLocks noChangeArrowheads="1"/>
          </p:cNvSpPr>
          <p:nvPr/>
        </p:nvSpPr>
        <p:spPr bwMode="auto">
          <a:xfrm>
            <a:off x="4651375" y="1298575"/>
            <a:ext cx="838200" cy="228600"/>
          </a:xfrm>
          <a:prstGeom prst="downArrow">
            <a:avLst>
              <a:gd name="adj1" fmla="val 50000"/>
              <a:gd name="adj2" fmla="val 25000"/>
            </a:avLst>
          </a:prstGeom>
          <a:solidFill>
            <a:schemeClr val="tx2">
              <a:lumMod val="60000"/>
              <a:lumOff val="40000"/>
            </a:schemeClr>
          </a:solidFill>
          <a:ln w="9525">
            <a:solidFill>
              <a:schemeClr val="bg1">
                <a:lumMod val="85000"/>
              </a:schemeClr>
            </a:solidFill>
            <a:miter lim="800000"/>
            <a:headEnd/>
            <a:tailEnd/>
          </a:ln>
        </p:spPr>
        <p:txBody>
          <a:bodyPr wrap="none" anchor="ctr"/>
          <a:lstStyle>
            <a:defPPr>
              <a:defRPr lang="id-ID"/>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pPr>
              <a:defRPr/>
            </a:pPr>
            <a:endParaRPr lang="en-US" sz="1400"/>
          </a:p>
        </p:txBody>
      </p:sp>
      <p:sp>
        <p:nvSpPr>
          <p:cNvPr id="17" name="AutoShape 15"/>
          <p:cNvSpPr>
            <a:spLocks noChangeArrowheads="1"/>
          </p:cNvSpPr>
          <p:nvPr/>
        </p:nvSpPr>
        <p:spPr bwMode="auto">
          <a:xfrm>
            <a:off x="4651375" y="2060575"/>
            <a:ext cx="838200" cy="304800"/>
          </a:xfrm>
          <a:prstGeom prst="downArrow">
            <a:avLst>
              <a:gd name="adj1" fmla="val 50000"/>
              <a:gd name="adj2" fmla="val 25000"/>
            </a:avLst>
          </a:prstGeom>
          <a:solidFill>
            <a:schemeClr val="tx2">
              <a:lumMod val="60000"/>
              <a:lumOff val="40000"/>
            </a:schemeClr>
          </a:solidFill>
          <a:ln w="9525">
            <a:solidFill>
              <a:schemeClr val="bg1">
                <a:lumMod val="85000"/>
              </a:schemeClr>
            </a:solidFill>
            <a:miter lim="800000"/>
            <a:headEnd/>
            <a:tailEnd/>
          </a:ln>
        </p:spPr>
        <p:txBody>
          <a:bodyPr wrap="none" anchor="ctr"/>
          <a:lstStyle>
            <a:defPPr>
              <a:defRPr lang="id-ID"/>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pPr>
              <a:defRPr/>
            </a:pPr>
            <a:endParaRPr lang="en-US" sz="1400"/>
          </a:p>
        </p:txBody>
      </p:sp>
      <p:sp>
        <p:nvSpPr>
          <p:cNvPr id="18" name="AutoShape 16"/>
          <p:cNvSpPr>
            <a:spLocks noChangeArrowheads="1"/>
          </p:cNvSpPr>
          <p:nvPr/>
        </p:nvSpPr>
        <p:spPr bwMode="auto">
          <a:xfrm>
            <a:off x="4956175" y="2898775"/>
            <a:ext cx="533400" cy="304800"/>
          </a:xfrm>
          <a:prstGeom prst="downArrow">
            <a:avLst>
              <a:gd name="adj1" fmla="val 50000"/>
              <a:gd name="adj2" fmla="val 25000"/>
            </a:avLst>
          </a:prstGeom>
          <a:solidFill>
            <a:schemeClr val="tx2">
              <a:lumMod val="60000"/>
              <a:lumOff val="40000"/>
            </a:schemeClr>
          </a:solidFill>
          <a:ln w="9525">
            <a:solidFill>
              <a:schemeClr val="bg1">
                <a:lumMod val="85000"/>
              </a:schemeClr>
            </a:solidFill>
            <a:miter lim="800000"/>
            <a:headEnd/>
            <a:tailEnd/>
          </a:ln>
        </p:spPr>
        <p:txBody>
          <a:bodyPr wrap="none" anchor="ctr"/>
          <a:lstStyle>
            <a:defPPr>
              <a:defRPr lang="id-ID"/>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pPr>
              <a:defRPr/>
            </a:pPr>
            <a:endParaRPr lang="en-US" sz="1400"/>
          </a:p>
        </p:txBody>
      </p:sp>
      <p:sp>
        <p:nvSpPr>
          <p:cNvPr id="19" name="AutoShape 17"/>
          <p:cNvSpPr>
            <a:spLocks noChangeArrowheads="1"/>
          </p:cNvSpPr>
          <p:nvPr/>
        </p:nvSpPr>
        <p:spPr bwMode="auto">
          <a:xfrm>
            <a:off x="4727575" y="3203575"/>
            <a:ext cx="990600" cy="457200"/>
          </a:xfrm>
          <a:prstGeom prst="leftRightArrow">
            <a:avLst>
              <a:gd name="adj1" fmla="val 50000"/>
              <a:gd name="adj2" fmla="val 43333"/>
            </a:avLst>
          </a:prstGeom>
          <a:solidFill>
            <a:schemeClr val="tx2">
              <a:lumMod val="60000"/>
              <a:lumOff val="40000"/>
            </a:schemeClr>
          </a:solidFill>
          <a:ln w="9525">
            <a:solidFill>
              <a:schemeClr val="bg1">
                <a:lumMod val="85000"/>
              </a:schemeClr>
            </a:solidFill>
            <a:miter lim="800000"/>
            <a:headEnd/>
            <a:tailEnd/>
          </a:ln>
        </p:spPr>
        <p:txBody>
          <a:bodyPr wrap="none" anchor="ctr"/>
          <a:lstStyle>
            <a:defPPr>
              <a:defRPr lang="id-ID"/>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pPr>
              <a:defRPr/>
            </a:pPr>
            <a:endParaRPr lang="en-US" sz="1400"/>
          </a:p>
        </p:txBody>
      </p:sp>
      <p:sp>
        <p:nvSpPr>
          <p:cNvPr id="50194" name="Rectangle 19"/>
          <p:cNvSpPr>
            <a:spLocks noChangeArrowheads="1"/>
          </p:cNvSpPr>
          <p:nvPr/>
        </p:nvSpPr>
        <p:spPr bwMode="auto">
          <a:xfrm>
            <a:off x="6403975" y="785813"/>
            <a:ext cx="3906838" cy="582612"/>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en-US" sz="1400" b="1">
                <a:latin typeface="Arial Narrow" panose="020B0606020202030204" pitchFamily="34" charset="0"/>
              </a:rPr>
              <a:t>Pendaftaran oleh :</a:t>
            </a:r>
          </a:p>
          <a:p>
            <a:pPr algn="ctr" eaLnBrk="1" hangingPunct="1"/>
            <a:r>
              <a:rPr lang="en-US" sz="1400" b="1">
                <a:latin typeface="Arial Narrow" panose="020B0606020202030204" pitchFamily="34" charset="0"/>
              </a:rPr>
              <a:t>Kader Posyandu, Kader BKB, Kader PAUD</a:t>
            </a:r>
          </a:p>
        </p:txBody>
      </p:sp>
      <p:sp>
        <p:nvSpPr>
          <p:cNvPr id="50195" name="Rectangle 20"/>
          <p:cNvSpPr>
            <a:spLocks noChangeArrowheads="1"/>
          </p:cNvSpPr>
          <p:nvPr/>
        </p:nvSpPr>
        <p:spPr bwMode="auto">
          <a:xfrm>
            <a:off x="6480175" y="1603375"/>
            <a:ext cx="3830638" cy="685800"/>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en-US" sz="1400" b="1">
                <a:latin typeface="Arial Narrow" panose="020B0606020202030204" pitchFamily="34" charset="0"/>
              </a:rPr>
              <a:t>Penimbangan oleh Kader Posyandu</a:t>
            </a:r>
          </a:p>
          <a:p>
            <a:pPr algn="ctr" eaLnBrk="1" hangingPunct="1"/>
            <a:r>
              <a:rPr lang="en-US" sz="1400" b="1">
                <a:latin typeface="Arial Narrow" panose="020B0606020202030204" pitchFamily="34" charset="0"/>
              </a:rPr>
              <a:t>Pemantauan perkembangan oleh kader BKB</a:t>
            </a:r>
          </a:p>
        </p:txBody>
      </p:sp>
      <p:sp>
        <p:nvSpPr>
          <p:cNvPr id="50196" name="Rectangle 21"/>
          <p:cNvSpPr>
            <a:spLocks noChangeArrowheads="1"/>
          </p:cNvSpPr>
          <p:nvPr/>
        </p:nvSpPr>
        <p:spPr bwMode="auto">
          <a:xfrm>
            <a:off x="6480175" y="2441575"/>
            <a:ext cx="3830638" cy="609600"/>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en-US" sz="1400" b="1">
                <a:latin typeface="Arial Narrow" panose="020B0606020202030204" pitchFamily="34" charset="0"/>
              </a:rPr>
              <a:t>Pencatatan di KMS oleh Kader Posyandu</a:t>
            </a:r>
          </a:p>
          <a:p>
            <a:pPr algn="ctr" eaLnBrk="1" hangingPunct="1"/>
            <a:r>
              <a:rPr lang="en-US" sz="1400" b="1">
                <a:latin typeface="Arial Narrow" panose="020B0606020202030204" pitchFamily="34" charset="0"/>
              </a:rPr>
              <a:t>Pencatatan di KKA oleh kader BKB</a:t>
            </a:r>
          </a:p>
        </p:txBody>
      </p:sp>
      <p:sp>
        <p:nvSpPr>
          <p:cNvPr id="2" name="Slide Number Placeholder 1"/>
          <p:cNvSpPr>
            <a:spLocks noGrp="1"/>
          </p:cNvSpPr>
          <p:nvPr>
            <p:ph type="sldNum" sz="quarter" idx="12"/>
          </p:nvPr>
        </p:nvSpPr>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BBF3AFF4-45EB-48EE-8BA0-23F2F5ED2BFF}" type="slidenum">
              <a:rPr lang="id-ID">
                <a:solidFill>
                  <a:srgbClr val="FFFFFF"/>
                </a:solidFill>
                <a:latin typeface="Franklin Gothic Book" panose="020B0503020102020204" pitchFamily="34" charset="0"/>
              </a:rPr>
              <a:pPr eaLnBrk="1" hangingPunct="1"/>
              <a:t>28</a:t>
            </a:fld>
            <a:endParaRPr lang="id-ID">
              <a:solidFill>
                <a:srgbClr val="FFFFFF"/>
              </a:solidFill>
              <a:latin typeface="Franklin Gothic Book" panose="020B0503020102020204" pitchFamily="34" charset="0"/>
            </a:endParaRPr>
          </a:p>
        </p:txBody>
      </p:sp>
    </p:spTree>
    <p:extLst>
      <p:ext uri="{BB962C8B-B14F-4D97-AF65-F5344CB8AC3E}">
        <p14:creationId xmlns:p14="http://schemas.microsoft.com/office/powerpoint/2010/main" val="3016547720"/>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AutoShape 5"/>
          <p:cNvSpPr>
            <a:spLocks noChangeArrowheads="1"/>
          </p:cNvSpPr>
          <p:nvPr/>
        </p:nvSpPr>
        <p:spPr bwMode="auto">
          <a:xfrm>
            <a:off x="2057400" y="1749425"/>
            <a:ext cx="1752600" cy="1143000"/>
          </a:xfrm>
          <a:prstGeom prst="foldedCorner">
            <a:avLst>
              <a:gd name="adj" fmla="val 12500"/>
            </a:avLst>
          </a:prstGeom>
          <a:solidFill>
            <a:srgbClr val="FF0000">
              <a:alpha val="47842"/>
            </a:srgbClr>
          </a:solidFill>
          <a:ln w="38100">
            <a:solidFill>
              <a:srgbClr val="000000"/>
            </a:solidFill>
            <a:round/>
            <a:headEnd/>
            <a:tailEnd/>
          </a:ln>
        </p:spPr>
        <p:txBody>
          <a:bodyPr lIns="90132" tIns="45066" rIns="90132" bIns="45066"/>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r>
              <a:rPr lang="en-US" sz="1600" b="1">
                <a:latin typeface="Calibri" panose="020F0502020204030204" pitchFamily="34" charset="0"/>
              </a:rPr>
              <a:t>Pelayanan </a:t>
            </a:r>
            <a:r>
              <a:rPr lang="id-ID" sz="1600" b="1">
                <a:latin typeface="Calibri" panose="020F0502020204030204" pitchFamily="34" charset="0"/>
              </a:rPr>
              <a:t> BKB</a:t>
            </a:r>
            <a:endParaRPr lang="en-US" sz="1600" b="1">
              <a:latin typeface="Calibri" panose="020F0502020204030204" pitchFamily="34" charset="0"/>
            </a:endParaRPr>
          </a:p>
          <a:p>
            <a:r>
              <a:rPr lang="en-US" sz="1400" b="1">
                <a:latin typeface="Calibri" panose="020F0502020204030204" pitchFamily="34" charset="0"/>
              </a:rPr>
              <a:t>ORTU &amp; ANGGOTA KELUARGA BALITA (0-5 TH)</a:t>
            </a:r>
            <a:endParaRPr lang="en-US" b="1"/>
          </a:p>
        </p:txBody>
      </p:sp>
      <p:sp>
        <p:nvSpPr>
          <p:cNvPr id="51203" name="AutoShape 6"/>
          <p:cNvSpPr>
            <a:spLocks noChangeArrowheads="1"/>
          </p:cNvSpPr>
          <p:nvPr/>
        </p:nvSpPr>
        <p:spPr bwMode="auto">
          <a:xfrm>
            <a:off x="1809750" y="3929063"/>
            <a:ext cx="1962150" cy="914400"/>
          </a:xfrm>
          <a:prstGeom prst="foldedCorner">
            <a:avLst>
              <a:gd name="adj" fmla="val 12500"/>
            </a:avLst>
          </a:prstGeom>
          <a:solidFill>
            <a:srgbClr val="FF0000">
              <a:alpha val="47842"/>
            </a:srgbClr>
          </a:solidFill>
          <a:ln w="38100">
            <a:solidFill>
              <a:srgbClr val="000000"/>
            </a:solidFill>
            <a:round/>
            <a:headEnd/>
            <a:tailEnd/>
          </a:ln>
        </p:spPr>
        <p:txBody>
          <a:bodyPr lIns="90132" tIns="45066" rIns="90132" bIns="45066"/>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r>
              <a:rPr lang="en-US" sz="1600" b="1">
                <a:latin typeface="Calibri" panose="020F0502020204030204" pitchFamily="34" charset="0"/>
              </a:rPr>
              <a:t>Pelayanan </a:t>
            </a:r>
            <a:r>
              <a:rPr lang="id-ID" sz="1600" b="1">
                <a:latin typeface="Calibri" panose="020F0502020204030204" pitchFamily="34" charset="0"/>
              </a:rPr>
              <a:t> Posyandu</a:t>
            </a:r>
            <a:endParaRPr lang="en-US" sz="1600" b="1">
              <a:latin typeface="Calibri" panose="020F0502020204030204" pitchFamily="34" charset="0"/>
            </a:endParaRPr>
          </a:p>
          <a:p>
            <a:r>
              <a:rPr lang="en-US" sz="1400" b="1">
                <a:latin typeface="Calibri" panose="020F0502020204030204" pitchFamily="34" charset="0"/>
              </a:rPr>
              <a:t>IBU &amp; ANAK BALITA</a:t>
            </a:r>
            <a:endParaRPr lang="id-ID" sz="1400" b="1">
              <a:latin typeface="Calibri" panose="020F0502020204030204" pitchFamily="34" charset="0"/>
            </a:endParaRPr>
          </a:p>
          <a:p>
            <a:r>
              <a:rPr lang="en-US" sz="1400" b="1">
                <a:latin typeface="Calibri" panose="020F0502020204030204" pitchFamily="34" charset="0"/>
              </a:rPr>
              <a:t> (0-5 TH)</a:t>
            </a:r>
            <a:endParaRPr lang="en-US" b="1"/>
          </a:p>
        </p:txBody>
      </p:sp>
      <p:sp>
        <p:nvSpPr>
          <p:cNvPr id="51204" name="AutoShape 7"/>
          <p:cNvSpPr>
            <a:spLocks noChangeArrowheads="1"/>
          </p:cNvSpPr>
          <p:nvPr/>
        </p:nvSpPr>
        <p:spPr bwMode="auto">
          <a:xfrm>
            <a:off x="1809751" y="5357813"/>
            <a:ext cx="1979613" cy="914400"/>
          </a:xfrm>
          <a:prstGeom prst="foldedCorner">
            <a:avLst>
              <a:gd name="adj" fmla="val 12500"/>
            </a:avLst>
          </a:prstGeom>
          <a:solidFill>
            <a:srgbClr val="FF0000">
              <a:alpha val="47842"/>
            </a:srgbClr>
          </a:solidFill>
          <a:ln w="38100">
            <a:solidFill>
              <a:srgbClr val="000000"/>
            </a:solidFill>
            <a:round/>
            <a:headEnd/>
            <a:tailEnd/>
          </a:ln>
        </p:spPr>
        <p:txBody>
          <a:bodyPr lIns="90132" tIns="45066" rIns="90132" bIns="45066"/>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r>
              <a:rPr lang="en-US" sz="1600" b="1">
                <a:latin typeface="Calibri" panose="020F0502020204030204" pitchFamily="34" charset="0"/>
              </a:rPr>
              <a:t>Pelayanan </a:t>
            </a:r>
            <a:r>
              <a:rPr lang="id-ID" sz="1600" b="1">
                <a:latin typeface="Calibri" panose="020F0502020204030204" pitchFamily="34" charset="0"/>
              </a:rPr>
              <a:t> PAUD</a:t>
            </a:r>
            <a:endParaRPr lang="en-US" sz="1600" b="1">
              <a:latin typeface="Calibri" panose="020F0502020204030204" pitchFamily="34" charset="0"/>
            </a:endParaRPr>
          </a:p>
          <a:p>
            <a:endParaRPr lang="en-US" sz="1400" b="1">
              <a:latin typeface="Calibri" panose="020F0502020204030204" pitchFamily="34" charset="0"/>
            </a:endParaRPr>
          </a:p>
          <a:p>
            <a:r>
              <a:rPr lang="en-US" sz="1400" b="1">
                <a:latin typeface="Calibri" panose="020F0502020204030204" pitchFamily="34" charset="0"/>
              </a:rPr>
              <a:t>ANAK USIA (3-6 TH)</a:t>
            </a:r>
            <a:endParaRPr lang="en-US" b="1"/>
          </a:p>
        </p:txBody>
      </p:sp>
      <p:sp>
        <p:nvSpPr>
          <p:cNvPr id="51205" name="Rectangle 8"/>
          <p:cNvSpPr>
            <a:spLocks noChangeArrowheads="1"/>
          </p:cNvSpPr>
          <p:nvPr/>
        </p:nvSpPr>
        <p:spPr bwMode="auto">
          <a:xfrm>
            <a:off x="9144000" y="1749425"/>
            <a:ext cx="1295400" cy="800100"/>
          </a:xfrm>
          <a:prstGeom prst="rect">
            <a:avLst/>
          </a:prstGeom>
          <a:solidFill>
            <a:srgbClr val="0000FF">
              <a:alpha val="30980"/>
            </a:srgbClr>
          </a:solidFill>
          <a:ln w="47625">
            <a:solidFill>
              <a:srgbClr val="000000"/>
            </a:solidFill>
            <a:miter lim="800000"/>
            <a:headEnd/>
            <a:tailEnd/>
          </a:ln>
        </p:spPr>
        <p:txBody>
          <a:bodyPr lIns="90132" tIns="45066" rIns="90132" bIns="45066"/>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spcBef>
                <a:spcPts val="588"/>
              </a:spcBef>
            </a:pPr>
            <a:r>
              <a:rPr lang="en-US" b="1">
                <a:latin typeface="Calibri" panose="020F0502020204030204" pitchFamily="34" charset="0"/>
              </a:rPr>
              <a:t>1-2 Kali Sebulan</a:t>
            </a:r>
            <a:endParaRPr lang="en-US" b="1"/>
          </a:p>
        </p:txBody>
      </p:sp>
      <p:sp>
        <p:nvSpPr>
          <p:cNvPr id="51206" name="Rectangle 9"/>
          <p:cNvSpPr>
            <a:spLocks noChangeArrowheads="1"/>
          </p:cNvSpPr>
          <p:nvPr/>
        </p:nvSpPr>
        <p:spPr bwMode="auto">
          <a:xfrm>
            <a:off x="9144000" y="3959225"/>
            <a:ext cx="1295400" cy="800100"/>
          </a:xfrm>
          <a:prstGeom prst="rect">
            <a:avLst/>
          </a:prstGeom>
          <a:solidFill>
            <a:srgbClr val="0000FF">
              <a:alpha val="30980"/>
            </a:srgbClr>
          </a:solidFill>
          <a:ln w="47625">
            <a:solidFill>
              <a:srgbClr val="000000"/>
            </a:solidFill>
            <a:miter lim="800000"/>
            <a:headEnd/>
            <a:tailEnd/>
          </a:ln>
        </p:spPr>
        <p:txBody>
          <a:bodyPr lIns="90132" tIns="45066" rIns="90132" bIns="45066"/>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spcBef>
                <a:spcPts val="588"/>
              </a:spcBef>
            </a:pPr>
            <a:r>
              <a:rPr lang="en-US" b="1">
                <a:latin typeface="Calibri" panose="020F0502020204030204" pitchFamily="34" charset="0"/>
              </a:rPr>
              <a:t>1 Kali    Sebulan</a:t>
            </a:r>
            <a:endParaRPr lang="en-US" b="1"/>
          </a:p>
        </p:txBody>
      </p:sp>
      <p:sp>
        <p:nvSpPr>
          <p:cNvPr id="51207" name="Rectangle 10"/>
          <p:cNvSpPr>
            <a:spLocks noChangeArrowheads="1"/>
          </p:cNvSpPr>
          <p:nvPr/>
        </p:nvSpPr>
        <p:spPr bwMode="auto">
          <a:xfrm>
            <a:off x="9144000" y="5432425"/>
            <a:ext cx="1295400" cy="800100"/>
          </a:xfrm>
          <a:prstGeom prst="rect">
            <a:avLst/>
          </a:prstGeom>
          <a:solidFill>
            <a:srgbClr val="0000FF">
              <a:alpha val="30980"/>
            </a:srgbClr>
          </a:solidFill>
          <a:ln w="47625">
            <a:solidFill>
              <a:srgbClr val="000000"/>
            </a:solidFill>
            <a:miter lim="800000"/>
            <a:headEnd/>
            <a:tailEnd/>
          </a:ln>
        </p:spPr>
        <p:txBody>
          <a:bodyPr lIns="90132" tIns="45066" rIns="90132" bIns="45066"/>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spcBef>
                <a:spcPts val="588"/>
              </a:spcBef>
            </a:pPr>
            <a:r>
              <a:rPr lang="id-ID" b="1">
                <a:latin typeface="Calibri" panose="020F0502020204030204" pitchFamily="34" charset="0"/>
              </a:rPr>
              <a:t>3-5</a:t>
            </a:r>
            <a:r>
              <a:rPr lang="en-US" b="1">
                <a:latin typeface="Calibri" panose="020F0502020204030204" pitchFamily="34" charset="0"/>
              </a:rPr>
              <a:t> Kali Seminggu</a:t>
            </a:r>
            <a:endParaRPr lang="en-US" b="1"/>
          </a:p>
        </p:txBody>
      </p:sp>
      <p:sp>
        <p:nvSpPr>
          <p:cNvPr id="5131" name="AutoShape 11"/>
          <p:cNvSpPr>
            <a:spLocks noChangeArrowheads="1"/>
          </p:cNvSpPr>
          <p:nvPr/>
        </p:nvSpPr>
        <p:spPr bwMode="auto">
          <a:xfrm>
            <a:off x="3886200" y="1978025"/>
            <a:ext cx="533400" cy="685800"/>
          </a:xfrm>
          <a:prstGeom prst="rightArrow">
            <a:avLst>
              <a:gd name="adj1" fmla="val 50000"/>
              <a:gd name="adj2" fmla="val 25000"/>
            </a:avLst>
          </a:prstGeom>
          <a:solidFill>
            <a:srgbClr val="FFFF00"/>
          </a:solidFill>
          <a:ln w="57150" cmpd="thinThick">
            <a:solidFill>
              <a:srgbClr val="000000"/>
            </a:solidFill>
            <a:miter lim="800000"/>
            <a:headEnd/>
            <a:tailEnd/>
          </a:ln>
        </p:spPr>
        <p:txBody>
          <a:bodyPr lIns="90132" tIns="45066" rIns="90132" bIns="45066"/>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endParaRPr lang="en-US"/>
          </a:p>
        </p:txBody>
      </p:sp>
      <p:sp>
        <p:nvSpPr>
          <p:cNvPr id="5132" name="AutoShape 12"/>
          <p:cNvSpPr>
            <a:spLocks noChangeArrowheads="1"/>
          </p:cNvSpPr>
          <p:nvPr/>
        </p:nvSpPr>
        <p:spPr bwMode="auto">
          <a:xfrm>
            <a:off x="3876675" y="4025900"/>
            <a:ext cx="533400" cy="685800"/>
          </a:xfrm>
          <a:prstGeom prst="rightArrow">
            <a:avLst>
              <a:gd name="adj1" fmla="val 50000"/>
              <a:gd name="adj2" fmla="val 25000"/>
            </a:avLst>
          </a:prstGeom>
          <a:solidFill>
            <a:srgbClr val="FFFF00"/>
          </a:solidFill>
          <a:ln w="57150" cmpd="thinThick">
            <a:solidFill>
              <a:srgbClr val="000000"/>
            </a:solidFill>
            <a:miter lim="800000"/>
            <a:headEnd/>
            <a:tailEnd/>
          </a:ln>
        </p:spPr>
        <p:txBody>
          <a:bodyPr lIns="90132" tIns="45066" rIns="90132" bIns="45066"/>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endParaRPr lang="en-US"/>
          </a:p>
        </p:txBody>
      </p:sp>
      <p:sp>
        <p:nvSpPr>
          <p:cNvPr id="5133" name="AutoShape 13"/>
          <p:cNvSpPr>
            <a:spLocks noChangeArrowheads="1"/>
          </p:cNvSpPr>
          <p:nvPr/>
        </p:nvSpPr>
        <p:spPr bwMode="auto">
          <a:xfrm>
            <a:off x="3879850" y="5565775"/>
            <a:ext cx="533400" cy="685800"/>
          </a:xfrm>
          <a:prstGeom prst="rightArrow">
            <a:avLst>
              <a:gd name="adj1" fmla="val 50000"/>
              <a:gd name="adj2" fmla="val 25000"/>
            </a:avLst>
          </a:prstGeom>
          <a:solidFill>
            <a:srgbClr val="FFFF00"/>
          </a:solidFill>
          <a:ln w="57150" cmpd="thinThick">
            <a:solidFill>
              <a:srgbClr val="000000"/>
            </a:solidFill>
            <a:miter lim="800000"/>
            <a:headEnd/>
            <a:tailEnd/>
          </a:ln>
        </p:spPr>
        <p:txBody>
          <a:bodyPr lIns="90132" tIns="45066" rIns="90132" bIns="45066"/>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endParaRPr lang="en-US"/>
          </a:p>
        </p:txBody>
      </p:sp>
      <p:sp>
        <p:nvSpPr>
          <p:cNvPr id="51211" name="AutoShape 14"/>
          <p:cNvSpPr>
            <a:spLocks noChangeArrowheads="1"/>
          </p:cNvSpPr>
          <p:nvPr/>
        </p:nvSpPr>
        <p:spPr bwMode="auto">
          <a:xfrm>
            <a:off x="4495800" y="762001"/>
            <a:ext cx="4495800" cy="2905125"/>
          </a:xfrm>
          <a:prstGeom prst="roundRect">
            <a:avLst>
              <a:gd name="adj" fmla="val 16667"/>
            </a:avLst>
          </a:prstGeom>
          <a:solidFill>
            <a:srgbClr val="99CC00"/>
          </a:solidFill>
          <a:ln w="44450">
            <a:solidFill>
              <a:srgbClr val="000000"/>
            </a:solidFill>
            <a:round/>
            <a:headEnd/>
            <a:tailEnd/>
          </a:ln>
        </p:spPr>
        <p:txBody>
          <a:bodyPr lIns="90132" tIns="45066" rIns="90132" bIns="45066"/>
          <a:lstStyle>
            <a:lvl1pPr marL="342900" indent="-342900" eaLnBrk="0" hangingPunct="0">
              <a:defRPr>
                <a:solidFill>
                  <a:schemeClr val="tx1"/>
                </a:solidFill>
                <a:latin typeface="Arial" panose="020B0604020202020204" pitchFamily="34" charset="0"/>
                <a:cs typeface="Arial" panose="020B0604020202020204" pitchFamily="34" charset="0"/>
              </a:defRPr>
            </a:lvl1pPr>
            <a:lvl2pPr marL="111125" eaLnBrk="0" hangingPunct="0">
              <a:defRPr>
                <a:solidFill>
                  <a:schemeClr val="tx1"/>
                </a:solidFill>
                <a:latin typeface="Arial" panose="020B0604020202020204" pitchFamily="34" charset="0"/>
                <a:cs typeface="Arial" panose="020B0604020202020204" pitchFamily="34" charset="0"/>
              </a:defRPr>
            </a:lvl2pPr>
            <a:lvl3pPr marL="506413" indent="-223838"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lvl="1">
              <a:buFont typeface="Calibri" panose="020F0502020204030204" pitchFamily="34" charset="0"/>
              <a:buChar char="1"/>
            </a:pPr>
            <a:r>
              <a:rPr lang="en-US" sz="1600" b="1">
                <a:latin typeface="Calibri" panose="020F0502020204030204" pitchFamily="34" charset="0"/>
              </a:rPr>
              <a:t>. Penyuluhan Ttg :</a:t>
            </a:r>
          </a:p>
          <a:p>
            <a:pPr lvl="2">
              <a:buFont typeface="Symbol" panose="05050102010706020507" pitchFamily="18" charset="2"/>
              <a:buChar char="·"/>
            </a:pPr>
            <a:r>
              <a:rPr lang="en-US" sz="1600" b="1">
                <a:latin typeface="Calibri" panose="020F0502020204030204" pitchFamily="34" charset="0"/>
              </a:rPr>
              <a:t>Pengasuhan dan pembinaan tumbuh kembang anak</a:t>
            </a:r>
            <a:r>
              <a:rPr lang="id-ID" sz="1600" b="1">
                <a:latin typeface="Calibri" panose="020F0502020204030204" pitchFamily="34" charset="0"/>
              </a:rPr>
              <a:t>(0- 5 Tahun)</a:t>
            </a:r>
            <a:endParaRPr lang="en-US" sz="1600" b="1">
              <a:latin typeface="Calibri" panose="020F0502020204030204" pitchFamily="34" charset="0"/>
            </a:endParaRPr>
          </a:p>
          <a:p>
            <a:pPr lvl="2">
              <a:buFont typeface="Symbol" panose="05050102010706020507" pitchFamily="18" charset="2"/>
              <a:buChar char="·"/>
            </a:pPr>
            <a:r>
              <a:rPr lang="en-US" sz="1600" b="1">
                <a:latin typeface="Calibri" panose="020F0502020204030204" pitchFamily="34" charset="0"/>
              </a:rPr>
              <a:t>Stimulasi 7 aspek perkembangan anak balita</a:t>
            </a:r>
          </a:p>
          <a:p>
            <a:pPr lvl="2">
              <a:buFont typeface="Symbol" panose="05050102010706020507" pitchFamily="18" charset="2"/>
              <a:buChar char="·"/>
            </a:pPr>
            <a:endParaRPr lang="en-US" sz="1600" b="1">
              <a:latin typeface="Calibri" panose="020F0502020204030204" pitchFamily="34" charset="0"/>
            </a:endParaRPr>
          </a:p>
          <a:p>
            <a:pPr lvl="1">
              <a:buFont typeface="Calibri" panose="020F0502020204030204" pitchFamily="34" charset="0"/>
              <a:buChar char="2"/>
            </a:pPr>
            <a:r>
              <a:rPr lang="en-US" sz="1600" b="1">
                <a:latin typeface="Calibri" panose="020F0502020204030204" pitchFamily="34" charset="0"/>
              </a:rPr>
              <a:t>. Pemantauan perkembangan anak (KKA)</a:t>
            </a:r>
          </a:p>
          <a:p>
            <a:pPr lvl="1"/>
            <a:r>
              <a:rPr lang="en-US" sz="1600" b="1">
                <a:latin typeface="Calibri" panose="020F0502020204030204" pitchFamily="34" charset="0"/>
              </a:rPr>
              <a:t>3. Kunjungan rumah</a:t>
            </a:r>
          </a:p>
          <a:p>
            <a:pPr lvl="1"/>
            <a:r>
              <a:rPr lang="en-US" sz="1600" b="1">
                <a:latin typeface="Calibri" panose="020F0502020204030204" pitchFamily="34" charset="0"/>
              </a:rPr>
              <a:t>4. Rujukan (bila anak mengalami gangguan tumbuh kembang)</a:t>
            </a:r>
            <a:endParaRPr lang="en-US" sz="1600" b="1"/>
          </a:p>
        </p:txBody>
      </p:sp>
      <p:sp>
        <p:nvSpPr>
          <p:cNvPr id="51212" name="AutoShape 15"/>
          <p:cNvSpPr>
            <a:spLocks noChangeArrowheads="1"/>
          </p:cNvSpPr>
          <p:nvPr/>
        </p:nvSpPr>
        <p:spPr bwMode="auto">
          <a:xfrm>
            <a:off x="4495800" y="3962401"/>
            <a:ext cx="4495800" cy="1101725"/>
          </a:xfrm>
          <a:prstGeom prst="roundRect">
            <a:avLst>
              <a:gd name="adj" fmla="val 16667"/>
            </a:avLst>
          </a:prstGeom>
          <a:solidFill>
            <a:srgbClr val="99CC00"/>
          </a:solidFill>
          <a:ln w="44450">
            <a:solidFill>
              <a:srgbClr val="000000"/>
            </a:solidFill>
            <a:round/>
            <a:headEnd/>
            <a:tailEnd/>
          </a:ln>
        </p:spPr>
        <p:txBody>
          <a:bodyPr lIns="90132" tIns="45066" rIns="90132" bIns="45066"/>
          <a:lstStyle>
            <a:lvl1pPr marL="342900" indent="-342900" eaLnBrk="0" hangingPunct="0">
              <a:defRPr>
                <a:solidFill>
                  <a:schemeClr val="tx1"/>
                </a:solidFill>
                <a:latin typeface="Arial" panose="020B0604020202020204" pitchFamily="34" charset="0"/>
                <a:cs typeface="Arial" panose="020B0604020202020204" pitchFamily="34" charset="0"/>
              </a:defRPr>
            </a:lvl1pPr>
            <a:lvl2pPr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lvl="1">
              <a:spcBef>
                <a:spcPts val="588"/>
              </a:spcBef>
              <a:buFont typeface="Symbol" panose="05050102010706020507" pitchFamily="18" charset="2"/>
              <a:buChar char="·"/>
            </a:pPr>
            <a:r>
              <a:rPr lang="en-US" sz="1600" b="1">
                <a:latin typeface="Calibri" panose="020F0502020204030204" pitchFamily="34" charset="0"/>
              </a:rPr>
              <a:t>Penyuluhan kepada orangtua (KB &amp; KIA)</a:t>
            </a:r>
          </a:p>
          <a:p>
            <a:pPr lvl="1">
              <a:buFont typeface="Symbol" panose="05050102010706020507" pitchFamily="18" charset="2"/>
              <a:buChar char="·"/>
            </a:pPr>
            <a:r>
              <a:rPr lang="en-US" sz="1600" b="1">
                <a:latin typeface="Calibri" panose="020F0502020204030204" pitchFamily="34" charset="0"/>
              </a:rPr>
              <a:t>Pelayanan kesehatan Ibu &amp; Anak</a:t>
            </a:r>
          </a:p>
          <a:p>
            <a:pPr lvl="1">
              <a:buFont typeface="Symbol" panose="05050102010706020507" pitchFamily="18" charset="2"/>
              <a:buChar char="·"/>
            </a:pPr>
            <a:r>
              <a:rPr lang="en-US" sz="1600" b="1">
                <a:latin typeface="Calibri" panose="020F0502020204030204" pitchFamily="34" charset="0"/>
              </a:rPr>
              <a:t>Pemantauan pertumbuhan anak (KMS)</a:t>
            </a:r>
            <a:endParaRPr lang="en-US" sz="1600" b="1"/>
          </a:p>
        </p:txBody>
      </p:sp>
      <p:sp>
        <p:nvSpPr>
          <p:cNvPr id="51213" name="AutoShape 16"/>
          <p:cNvSpPr>
            <a:spLocks noChangeArrowheads="1"/>
          </p:cNvSpPr>
          <p:nvPr/>
        </p:nvSpPr>
        <p:spPr bwMode="auto">
          <a:xfrm>
            <a:off x="4495800" y="5448301"/>
            <a:ext cx="4495800" cy="1101725"/>
          </a:xfrm>
          <a:prstGeom prst="roundRect">
            <a:avLst>
              <a:gd name="adj" fmla="val 16667"/>
            </a:avLst>
          </a:prstGeom>
          <a:solidFill>
            <a:srgbClr val="99CC00"/>
          </a:solidFill>
          <a:ln w="44450">
            <a:solidFill>
              <a:srgbClr val="000000"/>
            </a:solidFill>
            <a:round/>
            <a:headEnd/>
            <a:tailEnd/>
          </a:ln>
        </p:spPr>
        <p:txBody>
          <a:bodyPr lIns="90132" tIns="45066" rIns="90132" bIns="45066"/>
          <a:lstStyle>
            <a:lvl1pPr marL="342900" indent="-342900" eaLnBrk="0" hangingPunct="0">
              <a:defRPr>
                <a:solidFill>
                  <a:schemeClr val="tx1"/>
                </a:solidFill>
                <a:latin typeface="Arial" panose="020B0604020202020204" pitchFamily="34" charset="0"/>
                <a:cs typeface="Arial" panose="020B0604020202020204" pitchFamily="34" charset="0"/>
              </a:defRPr>
            </a:lvl1pPr>
            <a:lvl2pPr marL="111125"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lvl="1">
              <a:spcBef>
                <a:spcPts val="588"/>
              </a:spcBef>
            </a:pPr>
            <a:endParaRPr lang="en-US" sz="1600" b="1">
              <a:latin typeface="Calibri" panose="020F0502020204030204" pitchFamily="34" charset="0"/>
            </a:endParaRPr>
          </a:p>
          <a:p>
            <a:pPr lvl="1">
              <a:buFont typeface="Symbol" panose="05050102010706020507" pitchFamily="18" charset="2"/>
              <a:buChar char="·"/>
            </a:pPr>
            <a:r>
              <a:rPr lang="en-US" sz="1600" b="1">
                <a:latin typeface="Calibri" panose="020F0502020204030204" pitchFamily="34" charset="0"/>
              </a:rPr>
              <a:t>Kegiatan pembelajaran (sesuai klp umur)</a:t>
            </a:r>
          </a:p>
          <a:p>
            <a:pPr lvl="1">
              <a:buFont typeface="Symbol" panose="05050102010706020507" pitchFamily="18" charset="2"/>
              <a:buChar char="·"/>
            </a:pPr>
            <a:r>
              <a:rPr lang="en-US" sz="1600" b="1">
                <a:latin typeface="Calibri" panose="020F0502020204030204" pitchFamily="34" charset="0"/>
              </a:rPr>
              <a:t>Pemantaun pertumbuhan &amp; perkembangan anak</a:t>
            </a:r>
            <a:endParaRPr lang="en-US" sz="1600" b="1"/>
          </a:p>
        </p:txBody>
      </p:sp>
      <p:sp>
        <p:nvSpPr>
          <p:cNvPr id="51214" name="WordArt 17"/>
          <p:cNvSpPr>
            <a:spLocks noChangeArrowheads="1" noChangeShapeType="1" noTextEdit="1"/>
          </p:cNvSpPr>
          <p:nvPr/>
        </p:nvSpPr>
        <p:spPr bwMode="auto">
          <a:xfrm>
            <a:off x="2133600" y="228600"/>
            <a:ext cx="7924800" cy="381000"/>
          </a:xfrm>
          <a:prstGeom prst="rect">
            <a:avLst/>
          </a:prstGeom>
        </p:spPr>
        <p:txBody>
          <a:bodyPr wrap="none" fromWordArt="1">
            <a:prstTxWarp prst="textPlain">
              <a:avLst>
                <a:gd name="adj" fmla="val 50000"/>
              </a:avLst>
            </a:prstTxWarp>
          </a:bodyPr>
          <a:lstStyle/>
          <a:p>
            <a:r>
              <a:rPr lang="id-ID" sz="2000" kern="10">
                <a:ln w="25400">
                  <a:solidFill>
                    <a:srgbClr val="000000"/>
                  </a:solidFill>
                  <a:round/>
                  <a:headEnd/>
                  <a:tailEnd/>
                </a:ln>
                <a:solidFill>
                  <a:srgbClr val="FFFF00"/>
                </a:solidFill>
                <a:latin typeface="Arial Black" panose="020B0A04020102020204" pitchFamily="34" charset="0"/>
              </a:rPr>
              <a:t>MODEL KETERPADUAN BKB - POSYANDU - PAUD</a:t>
            </a:r>
          </a:p>
        </p:txBody>
      </p:sp>
      <p:sp>
        <p:nvSpPr>
          <p:cNvPr id="15" name="Slide Number Placeholder 14"/>
          <p:cNvSpPr>
            <a:spLocks noGrp="1"/>
          </p:cNvSpPr>
          <p:nvPr>
            <p:ph type="sldNum" sz="quarter" idx="12"/>
          </p:nvPr>
        </p:nvSpPr>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9114C24E-775A-43A8-86D2-4C5CC836EEE2}" type="slidenum">
              <a:rPr lang="id-ID">
                <a:solidFill>
                  <a:srgbClr val="FFFFFF"/>
                </a:solidFill>
                <a:latin typeface="Franklin Gothic Book" panose="020B0503020102020204" pitchFamily="34" charset="0"/>
              </a:rPr>
              <a:pPr eaLnBrk="1" hangingPunct="1"/>
              <a:t>29</a:t>
            </a:fld>
            <a:endParaRPr lang="id-ID">
              <a:solidFill>
                <a:srgbClr val="FFFFFF"/>
              </a:solidFill>
              <a:latin typeface="Franklin Gothic Book" panose="020B0503020102020204" pitchFamily="34" charset="0"/>
            </a:endParaRPr>
          </a:p>
        </p:txBody>
      </p:sp>
    </p:spTree>
    <p:extLst>
      <p:ext uri="{BB962C8B-B14F-4D97-AF65-F5344CB8AC3E}">
        <p14:creationId xmlns:p14="http://schemas.microsoft.com/office/powerpoint/2010/main" val="3695260504"/>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 presetClass="entr" presetSubtype="32" fill="hold" grpId="0" nodeType="withEffect">
                                  <p:stCondLst>
                                    <p:cond delay="0"/>
                                  </p:stCondLst>
                                  <p:childTnLst>
                                    <p:set>
                                      <p:cBhvr>
                                        <p:cTn id="6" dur="1" fill="hold">
                                          <p:stCondLst>
                                            <p:cond delay="0"/>
                                          </p:stCondLst>
                                        </p:cTn>
                                        <p:tgtEl>
                                          <p:spTgt spid="5131"/>
                                        </p:tgtEl>
                                        <p:attrNameLst>
                                          <p:attrName>style.visibility</p:attrName>
                                        </p:attrNameLst>
                                      </p:cBhvr>
                                      <p:to>
                                        <p:strVal val="visible"/>
                                      </p:to>
                                    </p:set>
                                    <p:animEffect transition="in" filter="box(out)">
                                      <p:cBhvr>
                                        <p:cTn id="7" dur="3000"/>
                                        <p:tgtEl>
                                          <p:spTgt spid="5131"/>
                                        </p:tgtEl>
                                      </p:cBhvr>
                                    </p:animEffect>
                                  </p:childTnLst>
                                </p:cTn>
                              </p:par>
                              <p:par>
                                <p:cTn id="8" presetID="4" presetClass="entr" presetSubtype="32" fill="hold" grpId="0" nodeType="withEffect">
                                  <p:stCondLst>
                                    <p:cond delay="0"/>
                                  </p:stCondLst>
                                  <p:childTnLst>
                                    <p:set>
                                      <p:cBhvr>
                                        <p:cTn id="9" dur="1" fill="hold">
                                          <p:stCondLst>
                                            <p:cond delay="0"/>
                                          </p:stCondLst>
                                        </p:cTn>
                                        <p:tgtEl>
                                          <p:spTgt spid="5132"/>
                                        </p:tgtEl>
                                        <p:attrNameLst>
                                          <p:attrName>style.visibility</p:attrName>
                                        </p:attrNameLst>
                                      </p:cBhvr>
                                      <p:to>
                                        <p:strVal val="visible"/>
                                      </p:to>
                                    </p:set>
                                    <p:animEffect transition="in" filter="box(out)">
                                      <p:cBhvr>
                                        <p:cTn id="10" dur="3000"/>
                                        <p:tgtEl>
                                          <p:spTgt spid="5132"/>
                                        </p:tgtEl>
                                      </p:cBhvr>
                                    </p:animEffect>
                                  </p:childTnLst>
                                </p:cTn>
                              </p:par>
                              <p:par>
                                <p:cTn id="11" presetID="4" presetClass="entr" presetSubtype="32" fill="hold" grpId="0" nodeType="withEffect">
                                  <p:stCondLst>
                                    <p:cond delay="0"/>
                                  </p:stCondLst>
                                  <p:childTnLst>
                                    <p:set>
                                      <p:cBhvr>
                                        <p:cTn id="12" dur="1" fill="hold">
                                          <p:stCondLst>
                                            <p:cond delay="0"/>
                                          </p:stCondLst>
                                        </p:cTn>
                                        <p:tgtEl>
                                          <p:spTgt spid="5133"/>
                                        </p:tgtEl>
                                        <p:attrNameLst>
                                          <p:attrName>style.visibility</p:attrName>
                                        </p:attrNameLst>
                                      </p:cBhvr>
                                      <p:to>
                                        <p:strVal val="visible"/>
                                      </p:to>
                                    </p:set>
                                    <p:animEffect transition="in" filter="box(out)">
                                      <p:cBhvr>
                                        <p:cTn id="13" dur="3000"/>
                                        <p:tgtEl>
                                          <p:spTgt spid="51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31" grpId="0" animBg="1"/>
      <p:bldP spid="5132" grpId="0" animBg="1"/>
      <p:bldP spid="5133"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ounded Rectangle 5"/>
          <p:cNvSpPr/>
          <p:nvPr/>
        </p:nvSpPr>
        <p:spPr>
          <a:xfrm>
            <a:off x="2279576" y="1124744"/>
            <a:ext cx="7776864" cy="4896544"/>
          </a:xfrm>
          <a:prstGeom prst="roundRect">
            <a:avLst/>
          </a:prstGeom>
        </p:spPr>
        <p:style>
          <a:lnRef idx="1">
            <a:schemeClr val="accent6"/>
          </a:lnRef>
          <a:fillRef idx="2">
            <a:schemeClr val="accent6"/>
          </a:fillRef>
          <a:effectRef idx="1">
            <a:schemeClr val="accent6"/>
          </a:effectRef>
          <a:fontRef idx="minor">
            <a:schemeClr val="dk1"/>
          </a:fontRef>
        </p:style>
        <p:txBody>
          <a:bodyPr anchor="ctr"/>
          <a:lstStyle/>
          <a:p>
            <a:pPr algn="ctr">
              <a:defRPr/>
            </a:pPr>
            <a:endParaRPr lang="id-ID"/>
          </a:p>
        </p:txBody>
      </p:sp>
      <p:sp>
        <p:nvSpPr>
          <p:cNvPr id="33797" name="Title 1"/>
          <p:cNvSpPr>
            <a:spLocks noGrp="1"/>
          </p:cNvSpPr>
          <p:nvPr>
            <p:ph type="title"/>
          </p:nvPr>
        </p:nvSpPr>
        <p:spPr>
          <a:xfrm>
            <a:off x="2063751" y="274638"/>
            <a:ext cx="7993063" cy="850900"/>
          </a:xfrm>
        </p:spPr>
        <p:txBody>
          <a:bodyPr/>
          <a:lstStyle/>
          <a:p>
            <a:pPr algn="ctr" eaLnBrk="1" hangingPunct="1"/>
            <a:r>
              <a:rPr lang="id-ID" smtClean="0"/>
              <a:t>PENGERTIAN</a:t>
            </a:r>
          </a:p>
        </p:txBody>
      </p:sp>
      <p:sp>
        <p:nvSpPr>
          <p:cNvPr id="4" name="Slide Number Placeholder 3"/>
          <p:cNvSpPr>
            <a:spLocks noGrp="1"/>
          </p:cNvSpPr>
          <p:nvPr>
            <p:ph type="sldNum" sz="quarter" idx="12"/>
          </p:nvPr>
        </p:nvSpPr>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3D9672ED-BDDE-4070-AEC7-B6C15087F4F3}" type="slidenum">
              <a:rPr lang="id-ID">
                <a:solidFill>
                  <a:srgbClr val="FFFFFF"/>
                </a:solidFill>
                <a:latin typeface="Franklin Gothic Book" panose="020B0503020102020204" pitchFamily="34" charset="0"/>
              </a:rPr>
              <a:pPr eaLnBrk="1" hangingPunct="1"/>
              <a:t>3</a:t>
            </a:fld>
            <a:endParaRPr lang="id-ID">
              <a:solidFill>
                <a:srgbClr val="FFFFFF"/>
              </a:solidFill>
              <a:latin typeface="Franklin Gothic Book" panose="020B0503020102020204" pitchFamily="34" charset="0"/>
            </a:endParaRPr>
          </a:p>
        </p:txBody>
      </p:sp>
      <p:sp>
        <p:nvSpPr>
          <p:cNvPr id="5" name="Content Placeholder 4"/>
          <p:cNvSpPr>
            <a:spLocks noGrp="1"/>
          </p:cNvSpPr>
          <p:nvPr>
            <p:ph sz="quarter" idx="1"/>
          </p:nvPr>
        </p:nvSpPr>
        <p:spPr>
          <a:xfrm>
            <a:off x="2495551" y="1484313"/>
            <a:ext cx="7561263" cy="4572000"/>
          </a:xfrm>
        </p:spPr>
        <p:txBody>
          <a:bodyPr>
            <a:normAutofit lnSpcReduction="10000"/>
          </a:bodyPr>
          <a:lstStyle/>
          <a:p>
            <a:pPr marL="274320" indent="-274320">
              <a:spcBef>
                <a:spcPts val="580"/>
              </a:spcBef>
              <a:spcAft>
                <a:spcPts val="0"/>
              </a:spcAft>
              <a:buFont typeface="Wingdings" pitchFamily="2" charset="2"/>
              <a:buChar char="q"/>
              <a:defRPr/>
            </a:pPr>
            <a:r>
              <a:rPr lang="id-ID" dirty="0" smtClean="0"/>
              <a:t>Pengembangan Anak Usia Dini Holistik Integratif : </a:t>
            </a:r>
          </a:p>
          <a:p>
            <a:pPr marL="266700" indent="0">
              <a:spcBef>
                <a:spcPts val="580"/>
              </a:spcBef>
              <a:spcAft>
                <a:spcPts val="0"/>
              </a:spcAft>
              <a:buNone/>
              <a:defRPr/>
            </a:pPr>
            <a:r>
              <a:rPr lang="id-ID" dirty="0" smtClean="0"/>
              <a:t>Layanan penyuluhan bagi orangtua dan Upaya pengembangan anak usia dini yang dilakukan untuk memenuhi kebutuhan esensial anak yang beragam dan saling terkait secara simultan, sistematis dan terintegrasi.</a:t>
            </a:r>
          </a:p>
          <a:p>
            <a:pPr marL="274320" indent="-274320">
              <a:spcBef>
                <a:spcPts val="580"/>
              </a:spcBef>
              <a:spcAft>
                <a:spcPts val="0"/>
              </a:spcAft>
              <a:buFont typeface="Wingdings" pitchFamily="2" charset="2"/>
              <a:buChar char="q"/>
              <a:defRPr/>
            </a:pPr>
            <a:r>
              <a:rPr lang="id-ID" dirty="0" smtClean="0"/>
              <a:t>Bina Keluarga Balita (BKB) :</a:t>
            </a:r>
          </a:p>
          <a:p>
            <a:pPr marL="266700" indent="0">
              <a:spcBef>
                <a:spcPts val="580"/>
              </a:spcBef>
              <a:spcAft>
                <a:spcPts val="0"/>
              </a:spcAft>
              <a:buNone/>
              <a:defRPr/>
            </a:pPr>
            <a:r>
              <a:rPr lang="id-ID" dirty="0" smtClean="0"/>
              <a:t>Layanan penyuluhan bagi orangtua dan anggota keluarga lainnya dalam mengasuh dan membina tumbuh kembang anak melalui kegiatan stimulasi fisik, mental, intelektual, emosional, spiritual, sosial dan moral untuk mewujudkan SDM yang berkualitas dalam rangka meningkatkan kesertaan, pembinaan dan kemandirian ber KB bagi Pasangan Usia Subur (PUS) anggota kelompok kegiatan.</a:t>
            </a:r>
          </a:p>
          <a:p>
            <a:pPr marL="274320" indent="-274320">
              <a:spcBef>
                <a:spcPts val="580"/>
              </a:spcBef>
              <a:spcAft>
                <a:spcPts val="0"/>
              </a:spcAft>
              <a:buFont typeface="Wingdings" pitchFamily="2" charset="2"/>
              <a:buChar char="q"/>
              <a:defRPr/>
            </a:pPr>
            <a:r>
              <a:rPr lang="id-ID" dirty="0" smtClean="0"/>
              <a:t>BKB Holistik Integratif :layanan penyuluhan bagi orangtua tentang pengasuhan dan pembinaan tumbuh kembang anak yang dilakukan secara simultan, sistematis, menyeluruh terintegrasi dan berkesinambungan dengan program pengembangan anak usia dini lainnya dalam rangka memenuhi kebutuhan dasar anak.</a:t>
            </a:r>
            <a:endParaRPr lang="id-ID" dirty="0"/>
          </a:p>
        </p:txBody>
      </p:sp>
    </p:spTree>
    <p:extLst>
      <p:ext uri="{BB962C8B-B14F-4D97-AF65-F5344CB8AC3E}">
        <p14:creationId xmlns:p14="http://schemas.microsoft.com/office/powerpoint/2010/main" val="578381772"/>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Title 1"/>
          <p:cNvSpPr>
            <a:spLocks noGrp="1"/>
          </p:cNvSpPr>
          <p:nvPr>
            <p:ph type="title"/>
          </p:nvPr>
        </p:nvSpPr>
        <p:spPr/>
        <p:txBody>
          <a:bodyPr/>
          <a:lstStyle/>
          <a:p>
            <a:pPr algn="ctr"/>
            <a:r>
              <a:rPr lang="en-US" b="1" smtClean="0">
                <a:solidFill>
                  <a:srgbClr val="002060"/>
                </a:solidFill>
                <a:latin typeface="Arial Narrow" panose="020B0606020202030204" pitchFamily="34" charset="0"/>
              </a:rPr>
              <a:t>PEMANTAUAN  DAN EVALUASI</a:t>
            </a:r>
          </a:p>
        </p:txBody>
      </p:sp>
      <p:sp>
        <p:nvSpPr>
          <p:cNvPr id="34819" name="Content Placeholder 2"/>
          <p:cNvSpPr>
            <a:spLocks noGrp="1"/>
          </p:cNvSpPr>
          <p:nvPr>
            <p:ph sz="quarter" idx="1"/>
          </p:nvPr>
        </p:nvSpPr>
        <p:spPr/>
        <p:txBody>
          <a:bodyPr>
            <a:normAutofit fontScale="92500" lnSpcReduction="20000"/>
          </a:bodyPr>
          <a:lstStyle/>
          <a:p>
            <a:r>
              <a:rPr lang="en-US" sz="3600" b="1"/>
              <a:t>Pemantauan </a:t>
            </a:r>
            <a:r>
              <a:rPr lang="en-US" sz="3600"/>
              <a:t> :</a:t>
            </a:r>
          </a:p>
          <a:p>
            <a:pPr>
              <a:buFontTx/>
              <a:buNone/>
            </a:pPr>
            <a:r>
              <a:rPr lang="en-US" smtClean="0"/>
              <a:t>	- </a:t>
            </a:r>
            <a:r>
              <a:rPr lang="en-US" sz="2800"/>
              <a:t>pembentukan kelompok</a:t>
            </a:r>
          </a:p>
          <a:p>
            <a:pPr>
              <a:buFontTx/>
              <a:buNone/>
            </a:pPr>
            <a:r>
              <a:rPr lang="en-US" sz="2800"/>
              <a:t>	- pelatihan</a:t>
            </a:r>
          </a:p>
          <a:p>
            <a:pPr>
              <a:buFontTx/>
              <a:buNone/>
            </a:pPr>
            <a:r>
              <a:rPr lang="en-US" sz="2800"/>
              <a:t>	- pertemuan penyuluhan</a:t>
            </a:r>
          </a:p>
          <a:p>
            <a:r>
              <a:rPr lang="en-US" sz="3600" b="1"/>
              <a:t>Evaluasi </a:t>
            </a:r>
            <a:r>
              <a:rPr lang="en-US" smtClean="0"/>
              <a:t>:</a:t>
            </a:r>
          </a:p>
          <a:p>
            <a:pPr>
              <a:buFontTx/>
              <a:buNone/>
            </a:pPr>
            <a:r>
              <a:rPr lang="en-US" smtClean="0"/>
              <a:t>	</a:t>
            </a:r>
            <a:r>
              <a:rPr lang="en-US" sz="2800"/>
              <a:t>- penyelenggaraan kelompok</a:t>
            </a:r>
          </a:p>
          <a:p>
            <a:pPr>
              <a:buFontTx/>
              <a:buNone/>
            </a:pPr>
            <a:r>
              <a:rPr lang="en-US" sz="2800"/>
              <a:t>	- pengembangan kelompok</a:t>
            </a:r>
          </a:p>
          <a:p>
            <a:pPr>
              <a:buFontTx/>
              <a:buNone/>
            </a:pPr>
            <a:r>
              <a:rPr lang="en-US" sz="2800"/>
              <a:t>	- pemantapan kelompok</a:t>
            </a:r>
          </a:p>
        </p:txBody>
      </p:sp>
      <p:pic>
        <p:nvPicPr>
          <p:cNvPr id="34820" name="Picture 15"/>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524000" y="0"/>
            <a:ext cx="9906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4821"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172200" y="1524000"/>
            <a:ext cx="4114800" cy="3886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sq">
                <a:solidFill>
                  <a:srgbClr val="000000"/>
                </a:solidFill>
                <a:miter lim="800000"/>
                <a:headEnd type="none" w="sm" len="sm"/>
                <a:tailEnd type="none" w="sm" len="sm"/>
              </a14:hiddenLine>
            </a:ext>
          </a:extLst>
        </p:spPr>
      </p:pic>
    </p:spTree>
    <p:extLst>
      <p:ext uri="{BB962C8B-B14F-4D97-AF65-F5344CB8AC3E}">
        <p14:creationId xmlns:p14="http://schemas.microsoft.com/office/powerpoint/2010/main" val="35774739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lvl="1" algn="l" rtl="0">
              <a:lnSpc>
                <a:spcPct val="85000"/>
              </a:lnSpc>
              <a:spcBef>
                <a:spcPct val="0"/>
              </a:spcBef>
            </a:pPr>
            <a:r>
              <a:rPr lang="id-ID" sz="3200" dirty="0"/>
              <a:t>Pembentukan dan </a:t>
            </a:r>
            <a:r>
              <a:rPr lang="id-ID" sz="3200" dirty="0" smtClean="0"/>
              <a:t>Pengembangan </a:t>
            </a:r>
            <a:r>
              <a:rPr lang="id-ID" sz="3200" dirty="0"/>
              <a:t>Kelompok Kegiatan BKB </a:t>
            </a:r>
            <a:r>
              <a:rPr lang="id-ID" sz="3200" dirty="0" smtClean="0"/>
              <a:t>HI</a:t>
            </a:r>
            <a:endParaRPr lang="id-ID" sz="3200" dirty="0"/>
          </a:p>
        </p:txBody>
      </p:sp>
      <p:sp>
        <p:nvSpPr>
          <p:cNvPr id="3" name="Content Placeholder 2"/>
          <p:cNvSpPr>
            <a:spLocks noGrp="1"/>
          </p:cNvSpPr>
          <p:nvPr>
            <p:ph idx="1"/>
          </p:nvPr>
        </p:nvSpPr>
        <p:spPr/>
        <p:txBody>
          <a:bodyPr/>
          <a:lstStyle/>
          <a:p>
            <a:r>
              <a:rPr lang="id-ID" dirty="0" smtClean="0"/>
              <a:t>Penggerakan </a:t>
            </a:r>
            <a:r>
              <a:rPr lang="id-ID" dirty="0"/>
              <a:t>rintisan  kelompok BKB-HI yang berasal dari BKB dasar dengan langkah-langkah sebagai berikut:</a:t>
            </a:r>
          </a:p>
          <a:p>
            <a:pPr marL="814388" lvl="0" indent="-547688">
              <a:buFont typeface="Arial" panose="020B0604020202020204" pitchFamily="34" charset="0"/>
              <a:buChar char="•"/>
              <a:tabLst>
                <a:tab pos="2509838" algn="l"/>
              </a:tabLst>
            </a:pPr>
            <a:r>
              <a:rPr lang="id-ID" dirty="0"/>
              <a:t>Identifikasi sasaran kelompok BKB dasar di kecamatan dan desa/kelurahan</a:t>
            </a:r>
          </a:p>
          <a:p>
            <a:pPr marL="814388" lvl="0" indent="-547688">
              <a:buFont typeface="Arial" panose="020B0604020202020204" pitchFamily="34" charset="0"/>
              <a:buChar char="•"/>
              <a:tabLst>
                <a:tab pos="2509838" algn="l"/>
              </a:tabLst>
            </a:pPr>
            <a:r>
              <a:rPr lang="id-ID" dirty="0"/>
              <a:t>Sosialisasi dan penggerakan BKB-HI</a:t>
            </a:r>
          </a:p>
          <a:p>
            <a:pPr marL="814388" lvl="0" indent="-547688">
              <a:buFont typeface="Arial" panose="020B0604020202020204" pitchFamily="34" charset="0"/>
              <a:buChar char="•"/>
              <a:tabLst>
                <a:tab pos="2509838" algn="l"/>
              </a:tabLst>
            </a:pPr>
            <a:r>
              <a:rPr lang="id-ID" dirty="0"/>
              <a:t>Penggerakan rintisan kelompok BKB Dasar</a:t>
            </a:r>
          </a:p>
          <a:p>
            <a:pPr marL="814388" lvl="0" indent="-547688">
              <a:buFont typeface="Arial" panose="020B0604020202020204" pitchFamily="34" charset="0"/>
              <a:buChar char="•"/>
              <a:tabLst>
                <a:tab pos="2509838" algn="l"/>
              </a:tabLst>
            </a:pPr>
            <a:r>
              <a:rPr lang="id-ID" dirty="0"/>
              <a:t>Peningkatan kemampuan kader melalui pelatihan</a:t>
            </a:r>
          </a:p>
          <a:p>
            <a:pPr marL="814388" lvl="0" indent="-547688">
              <a:buFont typeface="Arial" panose="020B0604020202020204" pitchFamily="34" charset="0"/>
              <a:buChar char="•"/>
              <a:tabLst>
                <a:tab pos="2509838" algn="l"/>
              </a:tabLst>
            </a:pPr>
            <a:r>
              <a:rPr lang="id-ID" dirty="0"/>
              <a:t>Dukungan sarana penyuluhan</a:t>
            </a:r>
          </a:p>
          <a:p>
            <a:pPr marL="814388" lvl="0" indent="-547688">
              <a:buFont typeface="Arial" panose="020B0604020202020204" pitchFamily="34" charset="0"/>
              <a:buChar char="•"/>
              <a:tabLst>
                <a:tab pos="2509838" algn="l"/>
              </a:tabLst>
            </a:pPr>
            <a:r>
              <a:rPr lang="id-ID" dirty="0"/>
              <a:t>Dukungan pendampingan</a:t>
            </a:r>
          </a:p>
          <a:p>
            <a:endParaRPr lang="id-ID" dirty="0"/>
          </a:p>
        </p:txBody>
      </p:sp>
    </p:spTree>
    <p:extLst>
      <p:ext uri="{BB962C8B-B14F-4D97-AF65-F5344CB8AC3E}">
        <p14:creationId xmlns:p14="http://schemas.microsoft.com/office/powerpoint/2010/main" val="255020345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a:r>
              <a:rPr lang="id-ID" dirty="0"/>
              <a:t>Penguatan Kelompok BKB </a:t>
            </a:r>
            <a:r>
              <a:rPr lang="id-ID" dirty="0" smtClean="0"/>
              <a:t>Paripurna</a:t>
            </a:r>
            <a:endParaRPr lang="id-ID" dirty="0"/>
          </a:p>
        </p:txBody>
      </p:sp>
      <p:sp>
        <p:nvSpPr>
          <p:cNvPr id="3" name="Content Placeholder 2"/>
          <p:cNvSpPr>
            <a:spLocks noGrp="1"/>
          </p:cNvSpPr>
          <p:nvPr>
            <p:ph idx="1"/>
          </p:nvPr>
        </p:nvSpPr>
        <p:spPr/>
        <p:txBody>
          <a:bodyPr/>
          <a:lstStyle/>
          <a:p>
            <a:pPr lvl="0"/>
            <a:r>
              <a:rPr lang="id-ID" dirty="0" smtClean="0"/>
              <a:t>Peningkatan </a:t>
            </a:r>
            <a:r>
              <a:rPr lang="id-ID" dirty="0"/>
              <a:t>kemampuan kader melalui orientasi</a:t>
            </a:r>
          </a:p>
          <a:p>
            <a:pPr lvl="0"/>
            <a:r>
              <a:rPr lang="id-ID" dirty="0"/>
              <a:t>Dukungan pendampingan kelompok BKB Paripurna</a:t>
            </a:r>
          </a:p>
          <a:p>
            <a:endParaRPr lang="id-ID" dirty="0"/>
          </a:p>
        </p:txBody>
      </p:sp>
    </p:spTree>
    <p:extLst>
      <p:ext uri="{BB962C8B-B14F-4D97-AF65-F5344CB8AC3E}">
        <p14:creationId xmlns:p14="http://schemas.microsoft.com/office/powerpoint/2010/main" val="65217020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438400" y="1"/>
            <a:ext cx="7010400" cy="646331"/>
          </a:xfrm>
          <a:prstGeom prst="rect">
            <a:avLst/>
          </a:prstGeom>
          <a:noFill/>
        </p:spPr>
        <p:txBody>
          <a:bodyPr>
            <a:spAutoFit/>
            <a:scene3d>
              <a:camera prst="orthographicFront"/>
              <a:lightRig rig="flat" dir="t">
                <a:rot lat="0" lon="0" rev="18900000"/>
              </a:lightRig>
            </a:scene3d>
            <a:sp3d extrusionH="31750" contourW="6350" prstMaterial="powder">
              <a:bevelT w="19050" h="19050" prst="angle"/>
              <a:contourClr>
                <a:schemeClr val="accent3">
                  <a:tint val="100000"/>
                  <a:shade val="100000"/>
                  <a:satMod val="100000"/>
                  <a:hueMod val="100000"/>
                </a:schemeClr>
              </a:contourClr>
            </a:sp3d>
          </a:bodyPr>
          <a:lstStyle/>
          <a:p>
            <a:pPr algn="ctr">
              <a:defRPr/>
            </a:pPr>
            <a:r>
              <a:rPr lang="en-US" sz="3600" b="1" dirty="0">
                <a:ln/>
                <a:latin typeface="Arial" charset="0"/>
              </a:rPr>
              <a:t>SASARAN</a:t>
            </a:r>
            <a:endParaRPr lang="en-US" sz="3600" b="1" dirty="0">
              <a:ln/>
              <a:latin typeface="Arial" charset="0"/>
            </a:endParaRPr>
          </a:p>
        </p:txBody>
      </p:sp>
      <p:sp>
        <p:nvSpPr>
          <p:cNvPr id="13315" name="TextBox 2"/>
          <p:cNvSpPr txBox="1">
            <a:spLocks noChangeArrowheads="1"/>
          </p:cNvSpPr>
          <p:nvPr/>
        </p:nvSpPr>
        <p:spPr bwMode="auto">
          <a:xfrm>
            <a:off x="1828800" y="457200"/>
            <a:ext cx="8610600" cy="464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457200" indent="-457200" eaLnBrk="0" hangingPunct="0">
              <a:defRPr>
                <a:solidFill>
                  <a:schemeClr val="tx1"/>
                </a:solidFill>
                <a:latin typeface="Arial" panose="020B0604020202020204" pitchFamily="34" charset="0"/>
              </a:defRPr>
            </a:lvl1pPr>
            <a:lvl2pPr marL="914400" indent="-45720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buFont typeface="Wingdings" panose="05000000000000000000" pitchFamily="2" charset="2"/>
              <a:buChar char="q"/>
            </a:pPr>
            <a:r>
              <a:rPr lang="en-US" sz="2800" b="1">
                <a:solidFill>
                  <a:srgbClr val="7B3D17"/>
                </a:solidFill>
                <a:latin typeface="Tw Cen MT" panose="020B0602020104020603" pitchFamily="34" charset="0"/>
              </a:rPr>
              <a:t>Langsung</a:t>
            </a:r>
          </a:p>
          <a:p>
            <a:pPr eaLnBrk="1" hangingPunct="1"/>
            <a:r>
              <a:rPr lang="en-US" sz="2200" b="1">
                <a:latin typeface="Tw Cen MT" panose="020B0602020104020603" pitchFamily="34" charset="0"/>
              </a:rPr>
              <a:t>    - </a:t>
            </a:r>
            <a:r>
              <a:rPr lang="en-US" sz="2400" b="1">
                <a:latin typeface="Tw Cen MT" panose="020B0602020104020603" pitchFamily="34" charset="0"/>
              </a:rPr>
              <a:t>Orangtua (ayah dan ibu) yg punya anak :</a:t>
            </a:r>
          </a:p>
          <a:p>
            <a:pPr lvl="1" eaLnBrk="1" hangingPunct="1"/>
            <a:r>
              <a:rPr lang="en-US" sz="2400" b="1">
                <a:latin typeface="Tw Cen MT" panose="020B0602020104020603" pitchFamily="34" charset="0"/>
              </a:rPr>
              <a:t>umur 0–6 th (dikelompokkan  menurut umur  anak)</a:t>
            </a:r>
            <a:r>
              <a:rPr lang="en-US" sz="2400" b="1">
                <a:solidFill>
                  <a:srgbClr val="0D0D0D"/>
                </a:solidFill>
                <a:latin typeface="Tw Cen MT" panose="020B0602020104020603" pitchFamily="34" charset="0"/>
              </a:rPr>
              <a:t> </a:t>
            </a:r>
          </a:p>
          <a:p>
            <a:pPr lvl="1" eaLnBrk="1" hangingPunct="1">
              <a:buFontTx/>
              <a:buChar char="-"/>
            </a:pPr>
            <a:r>
              <a:rPr lang="en-US" sz="2400" b="1">
                <a:solidFill>
                  <a:srgbClr val="0D0D0D"/>
                </a:solidFill>
                <a:latin typeface="Tw Cen MT" panose="020B0602020104020603" pitchFamily="34" charset="0"/>
              </a:rPr>
              <a:t>Anggota keluarga lain (nenek, bibi dan lainnya</a:t>
            </a:r>
          </a:p>
          <a:p>
            <a:pPr lvl="1" eaLnBrk="1" hangingPunct="1">
              <a:buFontTx/>
              <a:buChar char="-"/>
            </a:pPr>
            <a:endParaRPr lang="en-US" sz="2400" b="1">
              <a:solidFill>
                <a:schemeClr val="bg1"/>
              </a:solidFill>
              <a:latin typeface="Tw Cen MT" panose="020B0602020104020603" pitchFamily="34" charset="0"/>
            </a:endParaRPr>
          </a:p>
          <a:p>
            <a:pPr eaLnBrk="1" hangingPunct="1">
              <a:buFont typeface="Wingdings" panose="05000000000000000000" pitchFamily="2" charset="2"/>
              <a:buChar char="q"/>
            </a:pPr>
            <a:r>
              <a:rPr lang="en-US" sz="2800" b="1">
                <a:solidFill>
                  <a:srgbClr val="7B3D17"/>
                </a:solidFill>
                <a:latin typeface="Tw Cen MT" panose="020B0602020104020603" pitchFamily="34" charset="0"/>
              </a:rPr>
              <a:t>Tidak Langsung</a:t>
            </a:r>
            <a:endParaRPr lang="en-US" sz="2800">
              <a:latin typeface="Tw Cen MT" panose="020B0602020104020603" pitchFamily="34" charset="0"/>
            </a:endParaRPr>
          </a:p>
          <a:p>
            <a:pPr lvl="1" eaLnBrk="1" hangingPunct="1">
              <a:buFontTx/>
              <a:buAutoNum type="arabicPeriod"/>
            </a:pPr>
            <a:r>
              <a:rPr lang="en-US" sz="2400" b="1">
                <a:latin typeface="Tw Cen MT" panose="020B0602020104020603" pitchFamily="34" charset="0"/>
              </a:rPr>
              <a:t>Penentu kebijakan di semua tingkat wilayah (Pusat s/d Desa/kel</a:t>
            </a:r>
            <a:r>
              <a:rPr lang="id-ID" sz="2400" b="1">
                <a:latin typeface="Tw Cen MT" panose="020B0602020104020603" pitchFamily="34" charset="0"/>
              </a:rPr>
              <a:t>urahan) </a:t>
            </a:r>
            <a:endParaRPr lang="en-US" sz="2400" b="1">
              <a:latin typeface="Tw Cen MT" panose="020B0602020104020603" pitchFamily="34" charset="0"/>
            </a:endParaRPr>
          </a:p>
          <a:p>
            <a:pPr lvl="1" eaLnBrk="1" hangingPunct="1">
              <a:buFontTx/>
              <a:buAutoNum type="arabicPeriod"/>
            </a:pPr>
            <a:r>
              <a:rPr lang="en-US" sz="2400" b="1">
                <a:latin typeface="Tw Cen MT" panose="020B0602020104020603" pitchFamily="34" charset="0"/>
              </a:rPr>
              <a:t>Petugas Fungsional (Penyuluh, Guru dll.)</a:t>
            </a:r>
          </a:p>
          <a:p>
            <a:pPr lvl="1" eaLnBrk="1" hangingPunct="1">
              <a:buFontTx/>
              <a:buAutoNum type="arabicPeriod"/>
            </a:pPr>
            <a:r>
              <a:rPr lang="id-ID" sz="2400" b="1">
                <a:latin typeface="Tw Cen MT" panose="020B0602020104020603" pitchFamily="34" charset="0"/>
              </a:rPr>
              <a:t>Mitra kerja (</a:t>
            </a:r>
            <a:r>
              <a:rPr lang="en-US" sz="2400" b="1">
                <a:latin typeface="Tw Cen MT" panose="020B0602020104020603" pitchFamily="34" charset="0"/>
              </a:rPr>
              <a:t> D</a:t>
            </a:r>
            <a:r>
              <a:rPr lang="id-ID" sz="2400" b="1">
                <a:latin typeface="Tw Cen MT" panose="020B0602020104020603" pitchFamily="34" charset="0"/>
              </a:rPr>
              <a:t>har</a:t>
            </a:r>
            <a:r>
              <a:rPr lang="en-US" sz="2400" b="1">
                <a:latin typeface="Tw Cen MT" panose="020B0602020104020603" pitchFamily="34" charset="0"/>
              </a:rPr>
              <a:t>m</a:t>
            </a:r>
            <a:r>
              <a:rPr lang="id-ID" sz="2400" b="1">
                <a:latin typeface="Tw Cen MT" panose="020B0602020104020603" pitchFamily="34" charset="0"/>
              </a:rPr>
              <a:t>a Pertiwi, Bhayangkari, </a:t>
            </a:r>
            <a:r>
              <a:rPr lang="en-US" sz="2400" b="1">
                <a:latin typeface="Tw Cen MT" panose="020B0602020104020603" pitchFamily="34" charset="0"/>
              </a:rPr>
              <a:t>PKK, PGRI </a:t>
            </a:r>
            <a:r>
              <a:rPr lang="id-ID" sz="2400" b="1">
                <a:latin typeface="Tw Cen MT" panose="020B0602020104020603" pitchFamily="34" charset="0"/>
              </a:rPr>
              <a:t>Muslimat,Fatayat NU, Aisyiah dan lainnya)</a:t>
            </a:r>
          </a:p>
          <a:p>
            <a:pPr lvl="1" eaLnBrk="1" hangingPunct="1">
              <a:buFontTx/>
              <a:buAutoNum type="arabicPeriod"/>
            </a:pPr>
            <a:r>
              <a:rPr lang="en-US" sz="2400" b="1">
                <a:latin typeface="Tw Cen MT" panose="020B0602020104020603" pitchFamily="34" charset="0"/>
              </a:rPr>
              <a:t>Tokoh agama, Tokoh Masyarakat</a:t>
            </a:r>
          </a:p>
        </p:txBody>
      </p:sp>
      <p:pic>
        <p:nvPicPr>
          <p:cNvPr id="13316"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655176" y="0"/>
            <a:ext cx="1012825" cy="83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317" name="Picture 12" descr="indonesia_health_gathering">
            <a:hlinkClick r:id="rId4"/>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362200" y="5334000"/>
            <a:ext cx="1752600" cy="1371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318" name="Picture 7" descr="Miskin-5"/>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4114800" y="5334000"/>
            <a:ext cx="1905000" cy="1371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319" name="Picture 9" descr="pic%2520Family4">
            <a:hlinkClick r:id="rId7"/>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019800" y="5334000"/>
            <a:ext cx="1752600" cy="1371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320" name="Picture 10" descr="cimg2136_resize">
            <a:hlinkClick r:id="rId9"/>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7772400" y="5334000"/>
            <a:ext cx="1676400" cy="1371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145780247"/>
      </p:ext>
    </p:extLst>
  </p:cSld>
  <p:clrMapOvr>
    <a:masterClrMapping/>
  </p:clrMapOvr>
  <p:transition advClick="0"/>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a:solidFill>
            <a:schemeClr val="accent1"/>
          </a:solidFill>
          <a:ln>
            <a:solidFill>
              <a:srgbClr val="FF0000"/>
            </a:solidFill>
            <a:miter lim="800000"/>
            <a:headEnd/>
            <a:tailEnd/>
          </a:ln>
        </p:spPr>
        <p:txBody>
          <a:bodyPr/>
          <a:lstStyle/>
          <a:p>
            <a:pPr algn="ctr"/>
            <a:r>
              <a:rPr lang="en-US" sz="3600" b="1">
                <a:solidFill>
                  <a:schemeClr val="tx1"/>
                </a:solidFill>
              </a:rPr>
              <a:t>TUJUAN PENGELOLAAN  BKB</a:t>
            </a:r>
          </a:p>
        </p:txBody>
      </p:sp>
      <p:sp>
        <p:nvSpPr>
          <p:cNvPr id="15363" name="Content Placeholder 2"/>
          <p:cNvSpPr>
            <a:spLocks noGrp="1"/>
          </p:cNvSpPr>
          <p:nvPr>
            <p:ph sz="quarter" idx="1"/>
          </p:nvPr>
        </p:nvSpPr>
        <p:spPr>
          <a:xfrm>
            <a:off x="2438400" y="1981200"/>
            <a:ext cx="7772400" cy="4038600"/>
          </a:xfrm>
        </p:spPr>
        <p:txBody>
          <a:bodyPr>
            <a:normAutofit/>
          </a:bodyPr>
          <a:lstStyle/>
          <a:p>
            <a:pPr marL="274320" indent="-274320" algn="just">
              <a:spcBef>
                <a:spcPts val="580"/>
              </a:spcBef>
              <a:spcAft>
                <a:spcPts val="0"/>
              </a:spcAft>
              <a:buNone/>
              <a:defRPr/>
            </a:pPr>
            <a:r>
              <a:rPr lang="en-US" dirty="0" smtClean="0"/>
              <a:t>	</a:t>
            </a:r>
            <a:r>
              <a:rPr lang="en-US" b="1" dirty="0" smtClean="0">
                <a:latin typeface="Aharoni" pitchFamily="2" charset="-79"/>
                <a:cs typeface="Aharoni" pitchFamily="2" charset="-79"/>
              </a:rPr>
              <a:t>MENINGKATKAN PENGETAHUAN, SIKAP DAN KETRAMPILAN PENGELOLA DAN PELAKSANA DALAM: </a:t>
            </a:r>
          </a:p>
          <a:p>
            <a:pPr marL="274320" indent="-274320">
              <a:spcBef>
                <a:spcPts val="580"/>
              </a:spcBef>
              <a:spcAft>
                <a:spcPts val="0"/>
              </a:spcAft>
              <a:buNone/>
              <a:defRPr/>
            </a:pPr>
            <a:r>
              <a:rPr lang="en-US" dirty="0" smtClean="0"/>
              <a:t>	</a:t>
            </a:r>
            <a:r>
              <a:rPr lang="en-US" sz="2800" b="1" dirty="0" err="1">
                <a:solidFill>
                  <a:schemeClr val="accent2">
                    <a:lumMod val="75000"/>
                  </a:schemeClr>
                </a:solidFill>
                <a:latin typeface="Aharoni" pitchFamily="2" charset="-79"/>
                <a:cs typeface="Aharoni" pitchFamily="2" charset="-79"/>
              </a:rPr>
              <a:t>membantu</a:t>
            </a:r>
            <a:r>
              <a:rPr lang="en-US" sz="2800" b="1" dirty="0">
                <a:solidFill>
                  <a:schemeClr val="accent2">
                    <a:lumMod val="75000"/>
                  </a:schemeClr>
                </a:solidFill>
                <a:latin typeface="Aharoni" pitchFamily="2" charset="-79"/>
                <a:cs typeface="Aharoni" pitchFamily="2" charset="-79"/>
              </a:rPr>
              <a:t> </a:t>
            </a:r>
            <a:r>
              <a:rPr lang="en-US" sz="2800" b="1" dirty="0" err="1">
                <a:solidFill>
                  <a:schemeClr val="accent2">
                    <a:lumMod val="75000"/>
                  </a:schemeClr>
                </a:solidFill>
                <a:latin typeface="Aharoni" pitchFamily="2" charset="-79"/>
                <a:cs typeface="Aharoni" pitchFamily="2" charset="-79"/>
              </a:rPr>
              <a:t>meletakkan</a:t>
            </a:r>
            <a:r>
              <a:rPr lang="en-US" sz="2800" b="1" dirty="0">
                <a:solidFill>
                  <a:schemeClr val="accent2">
                    <a:lumMod val="75000"/>
                  </a:schemeClr>
                </a:solidFill>
                <a:latin typeface="Aharoni" pitchFamily="2" charset="-79"/>
                <a:cs typeface="Aharoni" pitchFamily="2" charset="-79"/>
              </a:rPr>
              <a:t> </a:t>
            </a:r>
            <a:r>
              <a:rPr lang="en-US" sz="2800" b="1" dirty="0" err="1">
                <a:solidFill>
                  <a:schemeClr val="accent2">
                    <a:lumMod val="75000"/>
                  </a:schemeClr>
                </a:solidFill>
                <a:latin typeface="Aharoni" pitchFamily="2" charset="-79"/>
                <a:cs typeface="Aharoni" pitchFamily="2" charset="-79"/>
              </a:rPr>
              <a:t>dasar</a:t>
            </a:r>
            <a:r>
              <a:rPr lang="en-US" sz="2800" b="1" dirty="0">
                <a:solidFill>
                  <a:schemeClr val="accent2">
                    <a:lumMod val="75000"/>
                  </a:schemeClr>
                </a:solidFill>
                <a:latin typeface="Aharoni" pitchFamily="2" charset="-79"/>
                <a:cs typeface="Aharoni" pitchFamily="2" charset="-79"/>
              </a:rPr>
              <a:t> </a:t>
            </a:r>
            <a:r>
              <a:rPr lang="en-US" sz="2800" b="1" dirty="0" err="1">
                <a:solidFill>
                  <a:schemeClr val="accent2">
                    <a:lumMod val="75000"/>
                  </a:schemeClr>
                </a:solidFill>
                <a:latin typeface="Aharoni" pitchFamily="2" charset="-79"/>
                <a:cs typeface="Aharoni" pitchFamily="2" charset="-79"/>
              </a:rPr>
              <a:t>sikap</a:t>
            </a:r>
            <a:r>
              <a:rPr lang="en-US" sz="2800" b="1" dirty="0">
                <a:solidFill>
                  <a:schemeClr val="accent2">
                    <a:lumMod val="75000"/>
                  </a:schemeClr>
                </a:solidFill>
                <a:latin typeface="Aharoni" pitchFamily="2" charset="-79"/>
                <a:cs typeface="Aharoni" pitchFamily="2" charset="-79"/>
              </a:rPr>
              <a:t>, </a:t>
            </a:r>
            <a:r>
              <a:rPr lang="en-US" sz="2800" b="1" dirty="0" err="1">
                <a:solidFill>
                  <a:schemeClr val="accent2">
                    <a:lumMod val="75000"/>
                  </a:schemeClr>
                </a:solidFill>
                <a:latin typeface="Aharoni" pitchFamily="2" charset="-79"/>
                <a:cs typeface="Aharoni" pitchFamily="2" charset="-79"/>
              </a:rPr>
              <a:t>pengetahuan</a:t>
            </a:r>
            <a:r>
              <a:rPr lang="en-US" sz="2800" b="1" dirty="0">
                <a:solidFill>
                  <a:schemeClr val="accent2">
                    <a:lumMod val="75000"/>
                  </a:schemeClr>
                </a:solidFill>
                <a:latin typeface="Aharoni" pitchFamily="2" charset="-79"/>
                <a:cs typeface="Aharoni" pitchFamily="2" charset="-79"/>
              </a:rPr>
              <a:t>, </a:t>
            </a:r>
            <a:r>
              <a:rPr lang="en-US" sz="2800" b="1" dirty="0" err="1">
                <a:solidFill>
                  <a:schemeClr val="accent2">
                    <a:lumMod val="75000"/>
                  </a:schemeClr>
                </a:solidFill>
                <a:latin typeface="Aharoni" pitchFamily="2" charset="-79"/>
                <a:cs typeface="Aharoni" pitchFamily="2" charset="-79"/>
              </a:rPr>
              <a:t>ketrampilan</a:t>
            </a:r>
            <a:r>
              <a:rPr lang="en-US" sz="2800" b="1" dirty="0">
                <a:solidFill>
                  <a:schemeClr val="accent2">
                    <a:lumMod val="75000"/>
                  </a:schemeClr>
                </a:solidFill>
                <a:latin typeface="Aharoni" pitchFamily="2" charset="-79"/>
                <a:cs typeface="Aharoni" pitchFamily="2" charset="-79"/>
              </a:rPr>
              <a:t> yang </a:t>
            </a:r>
            <a:r>
              <a:rPr lang="en-US" sz="2800" b="1" dirty="0" err="1">
                <a:solidFill>
                  <a:schemeClr val="accent2">
                    <a:lumMod val="75000"/>
                  </a:schemeClr>
                </a:solidFill>
                <a:latin typeface="Aharoni" pitchFamily="2" charset="-79"/>
                <a:cs typeface="Aharoni" pitchFamily="2" charset="-79"/>
              </a:rPr>
              <a:t>diperlukan</a:t>
            </a:r>
            <a:r>
              <a:rPr lang="en-US" sz="2800" b="1" dirty="0">
                <a:solidFill>
                  <a:schemeClr val="accent2">
                    <a:lumMod val="75000"/>
                  </a:schemeClr>
                </a:solidFill>
                <a:latin typeface="Aharoni" pitchFamily="2" charset="-79"/>
                <a:cs typeface="Aharoni" pitchFamily="2" charset="-79"/>
              </a:rPr>
              <a:t> </a:t>
            </a:r>
            <a:r>
              <a:rPr lang="en-US" sz="2800" b="1" dirty="0" err="1">
                <a:solidFill>
                  <a:schemeClr val="accent2">
                    <a:lumMod val="75000"/>
                  </a:schemeClr>
                </a:solidFill>
                <a:latin typeface="Aharoni" pitchFamily="2" charset="-79"/>
                <a:cs typeface="Aharoni" pitchFamily="2" charset="-79"/>
              </a:rPr>
              <a:t>keluarga</a:t>
            </a:r>
            <a:r>
              <a:rPr lang="en-US" sz="2800" b="1" dirty="0">
                <a:solidFill>
                  <a:schemeClr val="accent2">
                    <a:lumMod val="75000"/>
                  </a:schemeClr>
                </a:solidFill>
                <a:latin typeface="Aharoni" pitchFamily="2" charset="-79"/>
                <a:cs typeface="Aharoni" pitchFamily="2" charset="-79"/>
              </a:rPr>
              <a:t> </a:t>
            </a:r>
            <a:r>
              <a:rPr lang="en-US" sz="2800" b="1" dirty="0" err="1">
                <a:solidFill>
                  <a:schemeClr val="accent2">
                    <a:lumMod val="75000"/>
                  </a:schemeClr>
                </a:solidFill>
                <a:latin typeface="Aharoni" pitchFamily="2" charset="-79"/>
                <a:cs typeface="Aharoni" pitchFamily="2" charset="-79"/>
              </a:rPr>
              <a:t>dalam</a:t>
            </a:r>
            <a:r>
              <a:rPr lang="en-US" sz="2800" b="1" dirty="0">
                <a:solidFill>
                  <a:schemeClr val="accent2">
                    <a:lumMod val="75000"/>
                  </a:schemeClr>
                </a:solidFill>
                <a:latin typeface="Aharoni" pitchFamily="2" charset="-79"/>
                <a:cs typeface="Aharoni" pitchFamily="2" charset="-79"/>
              </a:rPr>
              <a:t> </a:t>
            </a:r>
            <a:r>
              <a:rPr lang="en-US" sz="2800" b="1" dirty="0" err="1">
                <a:solidFill>
                  <a:schemeClr val="accent2">
                    <a:lumMod val="75000"/>
                  </a:schemeClr>
                </a:solidFill>
                <a:latin typeface="Aharoni" pitchFamily="2" charset="-79"/>
                <a:cs typeface="Aharoni" pitchFamily="2" charset="-79"/>
              </a:rPr>
              <a:t>pengasuhan</a:t>
            </a:r>
            <a:r>
              <a:rPr lang="en-US" sz="2800" b="1" dirty="0">
                <a:solidFill>
                  <a:schemeClr val="accent2">
                    <a:lumMod val="75000"/>
                  </a:schemeClr>
                </a:solidFill>
                <a:latin typeface="Aharoni" pitchFamily="2" charset="-79"/>
                <a:cs typeface="Aharoni" pitchFamily="2" charset="-79"/>
              </a:rPr>
              <a:t> </a:t>
            </a:r>
            <a:r>
              <a:rPr lang="en-US" sz="2800" b="1" dirty="0" err="1">
                <a:solidFill>
                  <a:schemeClr val="accent2">
                    <a:lumMod val="75000"/>
                  </a:schemeClr>
                </a:solidFill>
                <a:latin typeface="Aharoni" pitchFamily="2" charset="-79"/>
                <a:cs typeface="Aharoni" pitchFamily="2" charset="-79"/>
              </a:rPr>
              <a:t>dan</a:t>
            </a:r>
            <a:r>
              <a:rPr lang="en-US" sz="2800" b="1" dirty="0">
                <a:solidFill>
                  <a:schemeClr val="accent2">
                    <a:lumMod val="75000"/>
                  </a:schemeClr>
                </a:solidFill>
                <a:latin typeface="Aharoni" pitchFamily="2" charset="-79"/>
                <a:cs typeface="Aharoni" pitchFamily="2" charset="-79"/>
              </a:rPr>
              <a:t> </a:t>
            </a:r>
            <a:r>
              <a:rPr lang="en-US" sz="2800" b="1" dirty="0" err="1">
                <a:solidFill>
                  <a:schemeClr val="accent2">
                    <a:lumMod val="75000"/>
                  </a:schemeClr>
                </a:solidFill>
                <a:latin typeface="Aharoni" pitchFamily="2" charset="-79"/>
                <a:cs typeface="Aharoni" pitchFamily="2" charset="-79"/>
              </a:rPr>
              <a:t>pembinaan</a:t>
            </a:r>
            <a:r>
              <a:rPr lang="en-US" sz="2800" b="1" dirty="0">
                <a:solidFill>
                  <a:schemeClr val="accent2">
                    <a:lumMod val="75000"/>
                  </a:schemeClr>
                </a:solidFill>
                <a:latin typeface="Aharoni" pitchFamily="2" charset="-79"/>
                <a:cs typeface="Aharoni" pitchFamily="2" charset="-79"/>
              </a:rPr>
              <a:t> </a:t>
            </a:r>
            <a:r>
              <a:rPr lang="en-US" sz="2800" b="1" dirty="0" err="1">
                <a:solidFill>
                  <a:schemeClr val="accent2">
                    <a:lumMod val="75000"/>
                  </a:schemeClr>
                </a:solidFill>
                <a:latin typeface="Aharoni" pitchFamily="2" charset="-79"/>
                <a:cs typeface="Aharoni" pitchFamily="2" charset="-79"/>
              </a:rPr>
              <a:t>tumbuh</a:t>
            </a:r>
            <a:r>
              <a:rPr lang="en-US" sz="2800" b="1" dirty="0">
                <a:solidFill>
                  <a:schemeClr val="accent2">
                    <a:lumMod val="75000"/>
                  </a:schemeClr>
                </a:solidFill>
                <a:latin typeface="Aharoni" pitchFamily="2" charset="-79"/>
                <a:cs typeface="Aharoni" pitchFamily="2" charset="-79"/>
              </a:rPr>
              <a:t> </a:t>
            </a:r>
            <a:r>
              <a:rPr lang="en-US" sz="2800" b="1" dirty="0" err="1">
                <a:solidFill>
                  <a:schemeClr val="accent2">
                    <a:lumMod val="75000"/>
                  </a:schemeClr>
                </a:solidFill>
                <a:latin typeface="Aharoni" pitchFamily="2" charset="-79"/>
                <a:cs typeface="Aharoni" pitchFamily="2" charset="-79"/>
              </a:rPr>
              <a:t>kembang</a:t>
            </a:r>
            <a:r>
              <a:rPr lang="en-US" sz="2800" b="1" dirty="0">
                <a:solidFill>
                  <a:schemeClr val="accent2">
                    <a:lumMod val="75000"/>
                  </a:schemeClr>
                </a:solidFill>
                <a:latin typeface="Aharoni" pitchFamily="2" charset="-79"/>
                <a:cs typeface="Aharoni" pitchFamily="2" charset="-79"/>
              </a:rPr>
              <a:t> </a:t>
            </a:r>
            <a:r>
              <a:rPr lang="en-US" sz="2800" b="1" dirty="0" err="1">
                <a:solidFill>
                  <a:schemeClr val="accent2">
                    <a:lumMod val="75000"/>
                  </a:schemeClr>
                </a:solidFill>
                <a:latin typeface="Aharoni" pitchFamily="2" charset="-79"/>
                <a:cs typeface="Aharoni" pitchFamily="2" charset="-79"/>
              </a:rPr>
              <a:t>anak</a:t>
            </a:r>
            <a:r>
              <a:rPr lang="en-US" sz="2800" b="1" dirty="0">
                <a:solidFill>
                  <a:schemeClr val="accent2">
                    <a:lumMod val="75000"/>
                  </a:schemeClr>
                </a:solidFill>
                <a:latin typeface="Aharoni" pitchFamily="2" charset="-79"/>
                <a:cs typeface="Aharoni" pitchFamily="2" charset="-79"/>
              </a:rPr>
              <a:t> </a:t>
            </a:r>
            <a:r>
              <a:rPr lang="en-US" sz="2800" b="1" dirty="0" err="1">
                <a:solidFill>
                  <a:schemeClr val="accent2">
                    <a:lumMod val="75000"/>
                  </a:schemeClr>
                </a:solidFill>
                <a:latin typeface="Aharoni" pitchFamily="2" charset="-79"/>
                <a:cs typeface="Aharoni" pitchFamily="2" charset="-79"/>
              </a:rPr>
              <a:t>secara</a:t>
            </a:r>
            <a:r>
              <a:rPr lang="en-US" sz="2800" b="1" dirty="0">
                <a:solidFill>
                  <a:schemeClr val="accent2">
                    <a:lumMod val="75000"/>
                  </a:schemeClr>
                </a:solidFill>
                <a:latin typeface="Aharoni" pitchFamily="2" charset="-79"/>
                <a:cs typeface="Aharoni" pitchFamily="2" charset="-79"/>
              </a:rPr>
              <a:t> optimal</a:t>
            </a:r>
          </a:p>
        </p:txBody>
      </p:sp>
      <p:pic>
        <p:nvPicPr>
          <p:cNvPr id="15364" name="Picture 15"/>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524000" y="0"/>
            <a:ext cx="9906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365" name="Picture 16" descr="picture-03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391400" y="5029200"/>
            <a:ext cx="3048000" cy="1676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5590467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2514600" y="304800"/>
            <a:ext cx="8153400" cy="990600"/>
          </a:xfrm>
        </p:spPr>
        <p:txBody>
          <a:bodyPr>
            <a:normAutofit/>
          </a:bodyPr>
          <a:lstStyle/>
          <a:p>
            <a:pPr algn="ctr">
              <a:defRPr/>
            </a:pPr>
            <a:r>
              <a:rPr lang="en-US" sz="3200" b="1" dirty="0">
                <a:solidFill>
                  <a:srgbClr val="7030A0"/>
                </a:solidFill>
              </a:rPr>
              <a:t>UNSUR-UNSUR PENGELOLAAN</a:t>
            </a:r>
            <a:br>
              <a:rPr lang="en-US" sz="3200" b="1" dirty="0">
                <a:solidFill>
                  <a:srgbClr val="7030A0"/>
                </a:solidFill>
              </a:rPr>
            </a:br>
            <a:r>
              <a:rPr lang="id-ID" sz="3200" b="1" dirty="0">
                <a:solidFill>
                  <a:srgbClr val="7030A0"/>
                </a:solidFill>
              </a:rPr>
              <a:t>BINA KELUARGA BALITA (BKB)</a:t>
            </a:r>
            <a:endParaRPr lang="en-US" sz="3200" b="1" dirty="0">
              <a:solidFill>
                <a:srgbClr val="7030A0"/>
              </a:solidFill>
            </a:endParaRPr>
          </a:p>
        </p:txBody>
      </p:sp>
      <p:sp>
        <p:nvSpPr>
          <p:cNvPr id="17411" name="Rectangle 3"/>
          <p:cNvSpPr>
            <a:spLocks noGrp="1" noChangeArrowheads="1"/>
          </p:cNvSpPr>
          <p:nvPr>
            <p:ph sz="quarter" idx="1"/>
          </p:nvPr>
        </p:nvSpPr>
        <p:spPr>
          <a:xfrm>
            <a:off x="1981200" y="2286001"/>
            <a:ext cx="7086600" cy="3692525"/>
          </a:xfrm>
        </p:spPr>
        <p:txBody>
          <a:bodyPr/>
          <a:lstStyle/>
          <a:p>
            <a:pPr marL="109538" indent="0">
              <a:buNone/>
            </a:pPr>
            <a:r>
              <a:rPr lang="id-ID" sz="3600" b="1"/>
              <a:t>1. </a:t>
            </a:r>
            <a:r>
              <a:rPr lang="en-US" sz="4400" b="1"/>
              <a:t>Perencanaan</a:t>
            </a:r>
          </a:p>
          <a:p>
            <a:pPr marL="109538" indent="0">
              <a:buNone/>
            </a:pPr>
            <a:r>
              <a:rPr lang="id-ID" sz="4400" b="1"/>
              <a:t>2. </a:t>
            </a:r>
            <a:r>
              <a:rPr lang="en-US" sz="4400" b="1"/>
              <a:t>Pengorganisasian</a:t>
            </a:r>
          </a:p>
          <a:p>
            <a:pPr marL="109538" indent="0">
              <a:buNone/>
            </a:pPr>
            <a:r>
              <a:rPr lang="id-ID" sz="4400" b="1"/>
              <a:t>3. </a:t>
            </a:r>
            <a:r>
              <a:rPr lang="en-US" sz="4400" b="1"/>
              <a:t>Pelaksanaan</a:t>
            </a:r>
          </a:p>
          <a:p>
            <a:pPr marL="109538" indent="0">
              <a:buNone/>
            </a:pPr>
            <a:r>
              <a:rPr lang="id-ID" sz="4400" b="1"/>
              <a:t>4. </a:t>
            </a:r>
            <a:r>
              <a:rPr lang="en-US" sz="4400" b="1"/>
              <a:t>Pemantauan dan evaluasi</a:t>
            </a:r>
          </a:p>
        </p:txBody>
      </p:sp>
      <p:pic>
        <p:nvPicPr>
          <p:cNvPr id="17412" name="Picture 15"/>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524000" y="0"/>
            <a:ext cx="9906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413"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162800" y="1295400"/>
            <a:ext cx="3276600" cy="2895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89320272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a:xfrm>
            <a:off x="2438400" y="274638"/>
            <a:ext cx="7772400" cy="792162"/>
          </a:xfrm>
        </p:spPr>
        <p:txBody>
          <a:bodyPr/>
          <a:lstStyle/>
          <a:p>
            <a:pPr algn="ctr"/>
            <a:r>
              <a:rPr lang="id-ID" b="1" smtClean="0">
                <a:solidFill>
                  <a:schemeClr val="tx1"/>
                </a:solidFill>
              </a:rPr>
              <a:t>(1)</a:t>
            </a:r>
            <a:r>
              <a:rPr lang="en-US" b="1" smtClean="0">
                <a:solidFill>
                  <a:schemeClr val="tx1"/>
                </a:solidFill>
              </a:rPr>
              <a:t>Perencanaan</a:t>
            </a:r>
          </a:p>
        </p:txBody>
      </p:sp>
      <p:sp>
        <p:nvSpPr>
          <p:cNvPr id="18435" name="Rectangle 3"/>
          <p:cNvSpPr>
            <a:spLocks noGrp="1" noChangeArrowheads="1"/>
          </p:cNvSpPr>
          <p:nvPr>
            <p:ph sz="quarter" idx="1"/>
          </p:nvPr>
        </p:nvSpPr>
        <p:spPr>
          <a:xfrm>
            <a:off x="1905000" y="1600200"/>
            <a:ext cx="8382000" cy="4114800"/>
          </a:xfrm>
        </p:spPr>
        <p:txBody>
          <a:bodyPr>
            <a:normAutofit/>
          </a:bodyPr>
          <a:lstStyle/>
          <a:p>
            <a:pPr marL="274320" indent="-274320">
              <a:spcBef>
                <a:spcPts val="580"/>
              </a:spcBef>
              <a:spcAft>
                <a:spcPts val="0"/>
              </a:spcAft>
              <a:buFont typeface="Wingdings 2"/>
              <a:buChar char=""/>
              <a:defRPr/>
            </a:pPr>
            <a:r>
              <a:rPr lang="en-US" sz="3600" b="1" dirty="0" err="1"/>
              <a:t>Pemanfaatan</a:t>
            </a:r>
            <a:r>
              <a:rPr lang="en-US" sz="3600" b="1" dirty="0"/>
              <a:t> </a:t>
            </a:r>
            <a:r>
              <a:rPr lang="id-ID" sz="3600" b="1" dirty="0"/>
              <a:t>d</a:t>
            </a:r>
            <a:r>
              <a:rPr lang="en-US" sz="3600" b="1" dirty="0" err="1"/>
              <a:t>ata</a:t>
            </a:r>
            <a:r>
              <a:rPr lang="en-US" sz="3600" b="1" dirty="0"/>
              <a:t> </a:t>
            </a:r>
            <a:r>
              <a:rPr lang="id-ID" sz="3600" b="1" dirty="0"/>
              <a:t>potensi w</a:t>
            </a:r>
            <a:r>
              <a:rPr lang="en-US" sz="3600" b="1" dirty="0" err="1"/>
              <a:t>ilayah</a:t>
            </a:r>
            <a:r>
              <a:rPr lang="en-US" sz="3600" b="1" dirty="0"/>
              <a:t> </a:t>
            </a:r>
            <a:r>
              <a:rPr lang="en-US" sz="3600" b="1" dirty="0" err="1"/>
              <a:t>dalam</a:t>
            </a:r>
            <a:r>
              <a:rPr lang="en-US" sz="3600" b="1" dirty="0"/>
              <a:t> me</a:t>
            </a:r>
            <a:r>
              <a:rPr lang="id-ID" sz="3600" b="1" dirty="0"/>
              <a:t>mbentuk kelompok</a:t>
            </a:r>
            <a:r>
              <a:rPr lang="en-US" sz="3600" b="1" dirty="0"/>
              <a:t> (</a:t>
            </a:r>
            <a:r>
              <a:rPr lang="en-US" sz="3600" b="1" dirty="0" err="1"/>
              <a:t>mis</a:t>
            </a:r>
            <a:r>
              <a:rPr lang="en-US" sz="3600" b="1" dirty="0"/>
              <a:t>: </a:t>
            </a:r>
            <a:r>
              <a:rPr lang="en-US" sz="3600" b="1" dirty="0" err="1"/>
              <a:t>pendataan</a:t>
            </a:r>
            <a:r>
              <a:rPr lang="en-US" sz="3600" b="1" dirty="0"/>
              <a:t> </a:t>
            </a:r>
            <a:r>
              <a:rPr lang="en-US" sz="3600" b="1" dirty="0" err="1"/>
              <a:t>keluarga</a:t>
            </a:r>
            <a:r>
              <a:rPr lang="id-ID" sz="3600" b="1" dirty="0"/>
              <a:t> yg punya  balita dan anak, kader </a:t>
            </a:r>
            <a:r>
              <a:rPr lang="en-US" sz="3600" b="1" dirty="0"/>
              <a:t>)</a:t>
            </a:r>
          </a:p>
          <a:p>
            <a:pPr marL="274320" indent="-274320">
              <a:spcBef>
                <a:spcPts val="580"/>
              </a:spcBef>
              <a:spcAft>
                <a:spcPts val="0"/>
              </a:spcAft>
              <a:buFont typeface="Wingdings 2"/>
              <a:buChar char=""/>
              <a:defRPr/>
            </a:pPr>
            <a:r>
              <a:rPr lang="en-US" sz="3600" b="1" dirty="0" err="1"/>
              <a:t>Mengakomodasi</a:t>
            </a:r>
            <a:r>
              <a:rPr lang="en-US" sz="3600" b="1" dirty="0"/>
              <a:t> </a:t>
            </a:r>
            <a:r>
              <a:rPr lang="en-US" sz="3600" b="1" dirty="0" err="1"/>
              <a:t>kebutuhan</a:t>
            </a:r>
            <a:r>
              <a:rPr lang="en-US" sz="3600" b="1" dirty="0"/>
              <a:t> </a:t>
            </a:r>
            <a:r>
              <a:rPr lang="en-US" sz="3600" b="1" dirty="0" err="1"/>
              <a:t>dan</a:t>
            </a:r>
            <a:r>
              <a:rPr lang="en-US" sz="3600" b="1" dirty="0"/>
              <a:t> </a:t>
            </a:r>
            <a:r>
              <a:rPr lang="en-US" sz="3600" b="1" dirty="0" err="1"/>
              <a:t>tuntutan</a:t>
            </a:r>
            <a:r>
              <a:rPr lang="en-US" sz="3600" b="1" dirty="0"/>
              <a:t> </a:t>
            </a:r>
            <a:r>
              <a:rPr lang="en-US" sz="3600" b="1" dirty="0" err="1"/>
              <a:t>masyarakat</a:t>
            </a:r>
            <a:r>
              <a:rPr lang="en-US" sz="3600" b="1" dirty="0"/>
              <a:t> </a:t>
            </a:r>
            <a:r>
              <a:rPr lang="en-US" sz="3600" b="1" dirty="0" err="1"/>
              <a:t>untuk</a:t>
            </a:r>
            <a:r>
              <a:rPr lang="en-US" sz="3600" b="1" dirty="0"/>
              <a:t> </a:t>
            </a:r>
            <a:r>
              <a:rPr lang="en-US" sz="3600" b="1" dirty="0" err="1"/>
              <a:t>memperkuat</a:t>
            </a:r>
            <a:r>
              <a:rPr lang="en-US" sz="3600" b="1" dirty="0"/>
              <a:t> </a:t>
            </a:r>
            <a:r>
              <a:rPr lang="en-US" sz="3600" b="1" dirty="0" err="1"/>
              <a:t>pelaksanaan</a:t>
            </a:r>
            <a:r>
              <a:rPr lang="en-US" sz="3600" b="1" dirty="0"/>
              <a:t> </a:t>
            </a:r>
            <a:r>
              <a:rPr lang="en-US" sz="3600" b="1" dirty="0" err="1"/>
              <a:t>sistem</a:t>
            </a:r>
            <a:r>
              <a:rPr lang="en-US" sz="3600" b="1" dirty="0"/>
              <a:t> </a:t>
            </a:r>
            <a:r>
              <a:rPr lang="en-US" sz="3600" b="1" dirty="0" err="1"/>
              <a:t>operasional</a:t>
            </a:r>
            <a:r>
              <a:rPr lang="en-US" sz="3600" b="1" dirty="0"/>
              <a:t> </a:t>
            </a:r>
            <a:r>
              <a:rPr lang="en-US" sz="3600" b="1" dirty="0" err="1"/>
              <a:t>di</a:t>
            </a:r>
            <a:r>
              <a:rPr lang="en-US" sz="3600" b="1" dirty="0"/>
              <a:t> </a:t>
            </a:r>
            <a:r>
              <a:rPr lang="id-ID" sz="3600" b="1" dirty="0"/>
              <a:t>lapangan</a:t>
            </a:r>
            <a:endParaRPr lang="en-US" sz="3600" b="1" dirty="0"/>
          </a:p>
          <a:p>
            <a:pPr marL="274320" indent="-274320">
              <a:spcBef>
                <a:spcPts val="580"/>
              </a:spcBef>
              <a:spcAft>
                <a:spcPts val="0"/>
              </a:spcAft>
              <a:buNone/>
              <a:defRPr/>
            </a:pPr>
            <a:endParaRPr lang="en-US" sz="3600" b="1" dirty="0"/>
          </a:p>
        </p:txBody>
      </p:sp>
      <p:pic>
        <p:nvPicPr>
          <p:cNvPr id="18436" name="Picture 15"/>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524000" y="0"/>
            <a:ext cx="9906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437" name="Picture 15" descr="anak"/>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419600" y="4953000"/>
            <a:ext cx="4343400" cy="182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269201502"/>
      </p:ext>
    </p:extLst>
  </p:cSld>
  <p:clrMapOvr>
    <a:masterClrMapping/>
  </p:clrMapOvr>
  <p:timing>
    <p:tnLst>
      <p:par>
        <p:cTn id="1" dur="indefinite" restart="never" nodeType="tmRoot"/>
      </p:par>
    </p:tnLst>
  </p:timing>
</p:sld>
</file>

<file path=ppt/theme/theme1.xml><?xml version="1.0" encoding="utf-8"?>
<a:theme xmlns:a="http://schemas.openxmlformats.org/drawingml/2006/main" name="Retrospect">
  <a:themeElements>
    <a:clrScheme name="Retrospect">
      <a:dk1>
        <a:sysClr val="windowText" lastClr="000000"/>
      </a:dk1>
      <a:lt1>
        <a:sysClr val="window" lastClr="FFFFFF"/>
      </a:lt1>
      <a:dk2>
        <a:srgbClr val="455F51"/>
      </a:dk2>
      <a:lt2>
        <a:srgbClr val="E2DFCC"/>
      </a:lt2>
      <a:accent1>
        <a:srgbClr val="99CB38"/>
      </a:accent1>
      <a:accent2>
        <a:srgbClr val="63A537"/>
      </a:accent2>
      <a:accent3>
        <a:srgbClr val="37A76F"/>
      </a:accent3>
      <a:accent4>
        <a:srgbClr val="44C1A3"/>
      </a:accent4>
      <a:accent5>
        <a:srgbClr val="4EB3CF"/>
      </a:accent5>
      <a:accent6>
        <a:srgbClr val="51C3F9"/>
      </a:accent6>
      <a:hlink>
        <a:srgbClr val="6B9F25"/>
      </a:hlink>
      <a:folHlink>
        <a:srgbClr val="B26B02"/>
      </a:folHlink>
    </a:clrScheme>
    <a:fontScheme name="Retrospect">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D26EA377-59BD-4C9C-9D94-EE8416EE4C79}"/>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Retrospect</Template>
  <TotalTime>33</TotalTime>
  <Words>1529</Words>
  <Application>Microsoft Office PowerPoint</Application>
  <PresentationFormat>Widescreen</PresentationFormat>
  <Paragraphs>323</Paragraphs>
  <Slides>30</Slides>
  <Notes>11</Notes>
  <HiddenSlides>0</HiddenSlides>
  <MMClips>0</MMClips>
  <ScaleCrop>false</ScaleCrop>
  <HeadingPairs>
    <vt:vector size="6" baseType="variant">
      <vt:variant>
        <vt:lpstr>Fonts Used</vt:lpstr>
      </vt:variant>
      <vt:variant>
        <vt:i4>14</vt:i4>
      </vt:variant>
      <vt:variant>
        <vt:lpstr>Theme</vt:lpstr>
      </vt:variant>
      <vt:variant>
        <vt:i4>1</vt:i4>
      </vt:variant>
      <vt:variant>
        <vt:lpstr>Slide Titles</vt:lpstr>
      </vt:variant>
      <vt:variant>
        <vt:i4>30</vt:i4>
      </vt:variant>
    </vt:vector>
  </HeadingPairs>
  <TitlesOfParts>
    <vt:vector size="45" baseType="lpstr">
      <vt:lpstr>Gungsuh</vt:lpstr>
      <vt:lpstr>Aharoni</vt:lpstr>
      <vt:lpstr>Arial</vt:lpstr>
      <vt:lpstr>Arial Black</vt:lpstr>
      <vt:lpstr>Arial Narrow</vt:lpstr>
      <vt:lpstr>Calibri</vt:lpstr>
      <vt:lpstr>Calibri Light</vt:lpstr>
      <vt:lpstr>Franklin Gothic Book</vt:lpstr>
      <vt:lpstr>Symbol</vt:lpstr>
      <vt:lpstr>Tahoma</vt:lpstr>
      <vt:lpstr>Times New Roman</vt:lpstr>
      <vt:lpstr>Tw Cen MT</vt:lpstr>
      <vt:lpstr>Wingdings</vt:lpstr>
      <vt:lpstr>Wingdings 2</vt:lpstr>
      <vt:lpstr>Retrospect</vt:lpstr>
      <vt:lpstr>MEKANISME PENGELOLAAN BKB HI</vt:lpstr>
      <vt:lpstr>Tujuan Pembelajaran:</vt:lpstr>
      <vt:lpstr>PENGERTIAN</vt:lpstr>
      <vt:lpstr>Pembentukan dan Pengembangan Kelompok Kegiatan BKB HI</vt:lpstr>
      <vt:lpstr>Penguatan Kelompok BKB Paripurna</vt:lpstr>
      <vt:lpstr>PowerPoint Presentation</vt:lpstr>
      <vt:lpstr>TUJUAN PENGELOLAAN  BKB</vt:lpstr>
      <vt:lpstr>UNSUR-UNSUR PENGELOLAAN BINA KELUARGA BALITA (BKB)</vt:lpstr>
      <vt:lpstr>(1)Perencanaan</vt:lpstr>
      <vt:lpstr>(1)Perencanaan</vt:lpstr>
      <vt:lpstr>(2)Pengorganisasian</vt:lpstr>
      <vt:lpstr>(2)Pengorganisasian</vt:lpstr>
      <vt:lpstr>(3)Pelaksanaan Kegiatan </vt:lpstr>
      <vt:lpstr>(3)Pelaksanaan Kegiatan </vt:lpstr>
      <vt:lpstr>(4)Pemantauan dan Evaluasi </vt:lpstr>
      <vt:lpstr>  Tata laksana penyuluhan </vt:lpstr>
      <vt:lpstr>  Tata laksana penyuluhan </vt:lpstr>
      <vt:lpstr>MEKANISME OPERASIONAL BKB</vt:lpstr>
      <vt:lpstr>TIPOLOGI PENGGARAPAN  BKB HOLISTIK INTEGRATIF</vt:lpstr>
      <vt:lpstr>PowerPoint Presentation</vt:lpstr>
      <vt:lpstr>PowerPoint Presentation</vt:lpstr>
      <vt:lpstr>PowerPoint Presentation</vt:lpstr>
      <vt:lpstr>PELAYANAN HOLISTIK INTEGRATIF</vt:lpstr>
      <vt:lpstr>MODEL  PELAYANAN</vt:lpstr>
      <vt:lpstr>PowerPoint Presentation</vt:lpstr>
      <vt:lpstr>PowerPoint Presentation</vt:lpstr>
      <vt:lpstr>PowerPoint Presentation</vt:lpstr>
      <vt:lpstr>PowerPoint Presentation</vt:lpstr>
      <vt:lpstr>PowerPoint Presentation</vt:lpstr>
      <vt:lpstr>PEMANTAUAN  DAN EVALUASI</vt:lpstr>
    </vt:vector>
  </TitlesOfParts>
  <Company>Grizli777</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MEKANISME PENGELOLAAN BKB HI</dc:title>
  <dc:creator>ACER</dc:creator>
  <cp:lastModifiedBy>ACER</cp:lastModifiedBy>
  <cp:revision>3</cp:revision>
  <dcterms:created xsi:type="dcterms:W3CDTF">2015-08-27T08:01:43Z</dcterms:created>
  <dcterms:modified xsi:type="dcterms:W3CDTF">2015-08-27T08:34:57Z</dcterms:modified>
</cp:coreProperties>
</file>