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6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PT Sans" charset="1" panose="020B0503020203020204"/>
      <p:regular r:id="rId15"/>
    </p:embeddedFont>
    <p:embeddedFont>
      <p:font typeface="Nunito Bold" charset="1" panose="0000000000000000000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fonts/font15.fntdata" Type="http://schemas.openxmlformats.org/officeDocument/2006/relationships/font"/><Relationship Id="rId16" Target="notesMasters/notesMaster1.xml" Type="http://schemas.openxmlformats.org/officeDocument/2006/relationships/notesMaster"/><Relationship Id="rId17" Target="theme/theme2.xml" Type="http://schemas.openxmlformats.org/officeDocument/2006/relationships/theme"/><Relationship Id="rId18" Target="notesSlides/notesSlide1.xml" Type="http://schemas.openxmlformats.org/officeDocument/2006/relationships/notesSlide"/><Relationship Id="rId19" Target="notesSlides/notesSlide2.xml" Type="http://schemas.openxmlformats.org/officeDocument/2006/relationships/notesSlide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notesSlides/notesSlide3.xml" Type="http://schemas.openxmlformats.org/officeDocument/2006/relationships/notesSlide"/><Relationship Id="rId22" Target="notesSlides/notesSlide4.xml" Type="http://schemas.openxmlformats.org/officeDocument/2006/relationships/notesSlide"/><Relationship Id="rId23" Target="notesSlides/notesSlide5.xml" Type="http://schemas.openxmlformats.org/officeDocument/2006/relationships/notesSlide"/><Relationship Id="rId24" Target="notesSlides/notesSlide6.xml" Type="http://schemas.openxmlformats.org/officeDocument/2006/relationships/notesSlide"/><Relationship Id="rId25" Target="notesSlides/notesSlide7.xml" Type="http://schemas.openxmlformats.org/officeDocument/2006/relationships/notesSlide"/><Relationship Id="rId26" Target="notesSlides/notesSlide8.xml" Type="http://schemas.openxmlformats.org/officeDocument/2006/relationships/notes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3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5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6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8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https://dubaisafariparks.ae" TargetMode="External" Type="http://schemas.openxmlformats.org/officeDocument/2006/relationships/hyperlink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2.pn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2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2.png" Type="http://schemas.openxmlformats.org/officeDocument/2006/relationships/image"/><Relationship Id="rId4" Target="../media/image6.png" Type="http://schemas.openxmlformats.org/officeDocument/2006/relationships/image"/><Relationship Id="rId5" Target="https://gamma.app/?utm_source=made-with-gamma" TargetMode="External" Type="http://schemas.openxmlformats.org/officeDocument/2006/relationships/hyperlink"/><Relationship Id="rId6" Target="../media/image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2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Relationship Id="rId3" Target="../media/image2.pn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1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2.pn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Relationship Id="rId3" Target="../media/image4.jpeg" Type="http://schemas.openxmlformats.org/officeDocument/2006/relationships/image"/><Relationship Id="rId4" Target="https://dubaisafariparks.ae/" TargetMode="External" Type="http://schemas.openxmlformats.org/officeDocument/2006/relationships/hyperlink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66" t="0" r="-5066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282485" y="14172"/>
            <a:ext cx="13723030" cy="1676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127"/>
              </a:lnSpc>
              <a:spcBef>
                <a:spcPct val="0"/>
              </a:spcBef>
            </a:pPr>
            <a:r>
              <a:rPr lang="en-US" sz="8712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Dubai Safari Park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462070" y="8912781"/>
            <a:ext cx="7363860" cy="691038"/>
            <a:chOff x="0" y="0"/>
            <a:chExt cx="1939453" cy="18200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9453" cy="182002"/>
            </a:xfrm>
            <a:custGeom>
              <a:avLst/>
              <a:gdLst/>
              <a:ahLst/>
              <a:cxnLst/>
              <a:rect r="r" b="b" t="t" l="l"/>
              <a:pathLst>
                <a:path h="182002" w="1939453">
                  <a:moveTo>
                    <a:pt x="0" y="0"/>
                  </a:moveTo>
                  <a:lnTo>
                    <a:pt x="1939453" y="0"/>
                  </a:lnTo>
                  <a:lnTo>
                    <a:pt x="1939453" y="182002"/>
                  </a:lnTo>
                  <a:lnTo>
                    <a:pt x="0" y="182002"/>
                  </a:ln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95250"/>
              <a:ext cx="1939453" cy="2772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4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3407271" y="8831141"/>
            <a:ext cx="11473458" cy="70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58"/>
              </a:lnSpc>
              <a:spcBef>
                <a:spcPct val="0"/>
              </a:spcBef>
            </a:pPr>
            <a:r>
              <a:rPr lang="en-US" sz="3612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Explore Wildlife Like Never Before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9259" r="0" b="-9259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>
                <a:alpha val="27451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9356179" y="4366335"/>
            <a:ext cx="8059643" cy="5196549"/>
            <a:chOff x="0" y="0"/>
            <a:chExt cx="2122704" cy="136863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22704" cy="1368638"/>
            </a:xfrm>
            <a:custGeom>
              <a:avLst/>
              <a:gdLst/>
              <a:ahLst/>
              <a:cxnLst/>
              <a:rect r="r" b="b" t="t" l="l"/>
              <a:pathLst>
                <a:path h="1368638" w="2122704">
                  <a:moveTo>
                    <a:pt x="0" y="0"/>
                  </a:moveTo>
                  <a:lnTo>
                    <a:pt x="2122704" y="0"/>
                  </a:lnTo>
                  <a:lnTo>
                    <a:pt x="2122704" y="1368638"/>
                  </a:lnTo>
                  <a:lnTo>
                    <a:pt x="0" y="1368638"/>
                  </a:lnTo>
                  <a:close/>
                </a:path>
              </a:pathLst>
            </a:custGeom>
            <a:solidFill>
              <a:srgbClr val="000000">
                <a:alpha val="58824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95250"/>
              <a:ext cx="2122704" cy="14638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4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9876835" y="4528364"/>
            <a:ext cx="7056431" cy="47581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45"/>
              </a:lnSpc>
            </a:pPr>
            <a:r>
              <a:rPr lang="en-US" sz="2926" u="sng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  <a:hlinkClick r:id="rId5" tooltip="https://dubaisafariparks.ae"/>
              </a:rPr>
              <a:t>Dubai Safari Park</a:t>
            </a:r>
            <a:r>
              <a:rPr lang="en-US" sz="2926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r>
              <a:rPr lang="en-US" sz="2926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offers an unforgettable journey with over 2,500 animals in African, Asian, and Explorer Villages. From eco-friendly safari rides to engaging wildlife shows, the park provides fun, education, and conservation in one place—perfect for families, kids, and nature enthusiasts visiting Dubai.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8148" r="0" b="-8148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>
                <a:alpha val="43529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764544" y="2010676"/>
            <a:ext cx="7040612" cy="1969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74"/>
              </a:lnSpc>
            </a:pPr>
            <a:r>
              <a:rPr lang="en-US" sz="6299" b="true">
                <a:solidFill>
                  <a:srgbClr val="F3F3FF"/>
                </a:solidFill>
                <a:latin typeface="Nunito Bold"/>
                <a:ea typeface="Nunito Bold"/>
                <a:cs typeface="Nunito Bold"/>
                <a:sym typeface="Nunito Bold"/>
              </a:rPr>
              <a:t>Overview &amp; Location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64619" y="4131766"/>
            <a:ext cx="3520231" cy="1120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7"/>
              </a:lnSpc>
            </a:pPr>
            <a:r>
              <a:rPr lang="en-US" sz="3549" b="true">
                <a:solidFill>
                  <a:srgbClr val="F3F3FF"/>
                </a:solidFill>
                <a:latin typeface="Nunito Bold"/>
                <a:ea typeface="Nunito Bold"/>
                <a:cs typeface="Nunito Bold"/>
                <a:sym typeface="Nunito Bold"/>
              </a:rPr>
              <a:t>Strategic Location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64619" y="5328047"/>
            <a:ext cx="7731919" cy="5953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47"/>
              </a:lnSpc>
            </a:pPr>
            <a:r>
              <a:rPr lang="en-US" sz="3112">
                <a:solidFill>
                  <a:srgbClr val="F3F3FF"/>
                </a:solidFill>
                <a:latin typeface="PT Sans"/>
                <a:ea typeface="PT Sans"/>
                <a:cs typeface="PT Sans"/>
                <a:sym typeface="PT Sans"/>
              </a:rPr>
              <a:t>Situated in Al Warqa 5 area, Dubai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64544" y="6023346"/>
            <a:ext cx="7731919" cy="5953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47"/>
              </a:lnSpc>
            </a:pPr>
            <a:r>
              <a:rPr lang="en-US" sz="3112">
                <a:solidFill>
                  <a:srgbClr val="F3F3FF"/>
                </a:solidFill>
                <a:latin typeface="PT Sans"/>
                <a:ea typeface="PT Sans"/>
                <a:cs typeface="PT Sans"/>
                <a:sym typeface="PT Sans"/>
              </a:rPr>
              <a:t>Spanning over 12.8 million square feet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518451" y="4412754"/>
            <a:ext cx="3520231" cy="5584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37"/>
              </a:lnSpc>
            </a:pPr>
            <a:r>
              <a:rPr lang="en-US" sz="3549" b="true">
                <a:solidFill>
                  <a:srgbClr val="F3F3FF"/>
                </a:solidFill>
                <a:latin typeface="Nunito Bold"/>
                <a:ea typeface="Nunito Bold"/>
                <a:cs typeface="Nunito Bold"/>
                <a:sym typeface="Nunito Bold"/>
              </a:rPr>
              <a:t>Park Highlights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518451" y="5143676"/>
            <a:ext cx="7731919" cy="5953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69402" indent="-234701" lvl="1">
              <a:lnSpc>
                <a:spcPts val="5047"/>
              </a:lnSpc>
              <a:buFont typeface="Arial"/>
              <a:buChar char="•"/>
            </a:pPr>
            <a:r>
              <a:rPr lang="en-US" sz="3112">
                <a:solidFill>
                  <a:srgbClr val="F3F3FF"/>
                </a:solidFill>
                <a:latin typeface="PT Sans"/>
                <a:ea typeface="PT Sans"/>
                <a:cs typeface="PT Sans"/>
                <a:sym typeface="PT Sans"/>
              </a:rPr>
              <a:t>Home to 2500+ animals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518451" y="5819268"/>
            <a:ext cx="7731919" cy="5953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69402" indent="-234701" lvl="1">
              <a:lnSpc>
                <a:spcPts val="5047"/>
              </a:lnSpc>
              <a:buFont typeface="Arial"/>
              <a:buChar char="•"/>
            </a:pPr>
            <a:r>
              <a:rPr lang="en-US" sz="3112">
                <a:solidFill>
                  <a:srgbClr val="F3F3FF"/>
                </a:solidFill>
                <a:latin typeface="PT Sans"/>
                <a:ea typeface="PT Sans"/>
                <a:cs typeface="PT Sans"/>
                <a:sym typeface="PT Sans"/>
              </a:rPr>
              <a:t>7 unique safari villages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518451" y="6290782"/>
            <a:ext cx="7731919" cy="5953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69402" indent="-234701" lvl="1">
              <a:lnSpc>
                <a:spcPts val="5047"/>
              </a:lnSpc>
              <a:buFont typeface="Arial"/>
              <a:buChar char="•"/>
            </a:pPr>
            <a:r>
              <a:rPr lang="en-US" sz="3112">
                <a:solidFill>
                  <a:srgbClr val="F3F3FF"/>
                </a:solidFill>
                <a:latin typeface="PT Sans"/>
                <a:ea typeface="PT Sans"/>
                <a:cs typeface="PT Sans"/>
                <a:sym typeface="PT Sans"/>
              </a:rPr>
              <a:t>Interactive visitor programs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3F3FF">
                <a:alpha val="56078"/>
              </a:srgbClr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0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0205" t="0" r="-25204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05155" y="2710904"/>
            <a:ext cx="7040612" cy="908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75"/>
              </a:lnSpc>
            </a:pPr>
            <a:r>
              <a:rPr lang="en-US" sz="5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Asian Village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890868" y="4053929"/>
            <a:ext cx="701725" cy="701725"/>
            <a:chOff x="0" y="0"/>
            <a:chExt cx="935633" cy="93563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19050" y="19050"/>
              <a:ext cx="897509" cy="897509"/>
            </a:xfrm>
            <a:custGeom>
              <a:avLst/>
              <a:gdLst/>
              <a:ahLst/>
              <a:cxnLst/>
              <a:rect r="r" b="b" t="t" l="l"/>
              <a:pathLst>
                <a:path h="897509" w="897509">
                  <a:moveTo>
                    <a:pt x="0" y="448818"/>
                  </a:moveTo>
                  <a:cubicBezTo>
                    <a:pt x="0" y="200914"/>
                    <a:pt x="200914" y="0"/>
                    <a:pt x="448818" y="0"/>
                  </a:cubicBezTo>
                  <a:cubicBezTo>
                    <a:pt x="696722" y="0"/>
                    <a:pt x="897509" y="200914"/>
                    <a:pt x="897509" y="448818"/>
                  </a:cubicBezTo>
                  <a:cubicBezTo>
                    <a:pt x="897509" y="696722"/>
                    <a:pt x="696595" y="897509"/>
                    <a:pt x="448818" y="897509"/>
                  </a:cubicBezTo>
                  <a:cubicBezTo>
                    <a:pt x="201041" y="897509"/>
                    <a:pt x="0" y="696595"/>
                    <a:pt x="0" y="448818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935609" cy="935736"/>
            </a:xfrm>
            <a:custGeom>
              <a:avLst/>
              <a:gdLst/>
              <a:ahLst/>
              <a:cxnLst/>
              <a:rect r="r" b="b" t="t" l="l"/>
              <a:pathLst>
                <a:path h="935736" w="935609">
                  <a:moveTo>
                    <a:pt x="0" y="467868"/>
                  </a:moveTo>
                  <a:cubicBezTo>
                    <a:pt x="0" y="209423"/>
                    <a:pt x="209423" y="0"/>
                    <a:pt x="467868" y="0"/>
                  </a:cubicBezTo>
                  <a:cubicBezTo>
                    <a:pt x="471424" y="0"/>
                    <a:pt x="474980" y="1016"/>
                    <a:pt x="477901" y="2921"/>
                  </a:cubicBezTo>
                  <a:lnTo>
                    <a:pt x="467868" y="19050"/>
                  </a:lnTo>
                  <a:lnTo>
                    <a:pt x="467868" y="0"/>
                  </a:lnTo>
                  <a:lnTo>
                    <a:pt x="467868" y="19050"/>
                  </a:lnTo>
                  <a:lnTo>
                    <a:pt x="467868" y="0"/>
                  </a:lnTo>
                  <a:cubicBezTo>
                    <a:pt x="726186" y="0"/>
                    <a:pt x="935609" y="209423"/>
                    <a:pt x="935609" y="467868"/>
                  </a:cubicBezTo>
                  <a:cubicBezTo>
                    <a:pt x="935609" y="475107"/>
                    <a:pt x="931545" y="481711"/>
                    <a:pt x="925068" y="484886"/>
                  </a:cubicBezTo>
                  <a:lnTo>
                    <a:pt x="916559" y="467868"/>
                  </a:lnTo>
                  <a:lnTo>
                    <a:pt x="935609" y="467868"/>
                  </a:lnTo>
                  <a:cubicBezTo>
                    <a:pt x="935609" y="726186"/>
                    <a:pt x="726186" y="935736"/>
                    <a:pt x="467741" y="935736"/>
                  </a:cubicBezTo>
                  <a:lnTo>
                    <a:pt x="467741" y="916686"/>
                  </a:lnTo>
                  <a:lnTo>
                    <a:pt x="467741" y="897636"/>
                  </a:lnTo>
                  <a:lnTo>
                    <a:pt x="467741" y="916686"/>
                  </a:lnTo>
                  <a:lnTo>
                    <a:pt x="467741" y="935736"/>
                  </a:lnTo>
                  <a:cubicBezTo>
                    <a:pt x="209423" y="935609"/>
                    <a:pt x="0" y="726186"/>
                    <a:pt x="0" y="467868"/>
                  </a:cubicBezTo>
                  <a:lnTo>
                    <a:pt x="19050" y="467868"/>
                  </a:lnTo>
                  <a:lnTo>
                    <a:pt x="0" y="467868"/>
                  </a:lnTo>
                  <a:moveTo>
                    <a:pt x="38100" y="467868"/>
                  </a:moveTo>
                  <a:lnTo>
                    <a:pt x="19050" y="467868"/>
                  </a:lnTo>
                  <a:lnTo>
                    <a:pt x="38100" y="467868"/>
                  </a:lnTo>
                  <a:cubicBezTo>
                    <a:pt x="38100" y="705104"/>
                    <a:pt x="230505" y="897509"/>
                    <a:pt x="467868" y="897509"/>
                  </a:cubicBezTo>
                  <a:cubicBezTo>
                    <a:pt x="478409" y="897509"/>
                    <a:pt x="486918" y="906018"/>
                    <a:pt x="486918" y="916559"/>
                  </a:cubicBezTo>
                  <a:cubicBezTo>
                    <a:pt x="486918" y="927100"/>
                    <a:pt x="478409" y="935609"/>
                    <a:pt x="467868" y="935609"/>
                  </a:cubicBezTo>
                  <a:cubicBezTo>
                    <a:pt x="457327" y="935609"/>
                    <a:pt x="448818" y="927100"/>
                    <a:pt x="448818" y="916559"/>
                  </a:cubicBezTo>
                  <a:cubicBezTo>
                    <a:pt x="448818" y="906018"/>
                    <a:pt x="457327" y="897509"/>
                    <a:pt x="467868" y="897509"/>
                  </a:cubicBezTo>
                  <a:cubicBezTo>
                    <a:pt x="705231" y="897509"/>
                    <a:pt x="897636" y="705104"/>
                    <a:pt x="897636" y="467741"/>
                  </a:cubicBezTo>
                  <a:cubicBezTo>
                    <a:pt x="897636" y="460502"/>
                    <a:pt x="901700" y="453898"/>
                    <a:pt x="908177" y="450723"/>
                  </a:cubicBezTo>
                  <a:lnTo>
                    <a:pt x="916686" y="467741"/>
                  </a:lnTo>
                  <a:lnTo>
                    <a:pt x="897636" y="467741"/>
                  </a:lnTo>
                  <a:cubicBezTo>
                    <a:pt x="897509" y="230505"/>
                    <a:pt x="705104" y="38100"/>
                    <a:pt x="467868" y="38100"/>
                  </a:cubicBezTo>
                  <a:cubicBezTo>
                    <a:pt x="464312" y="38100"/>
                    <a:pt x="460756" y="37084"/>
                    <a:pt x="457835" y="35179"/>
                  </a:cubicBezTo>
                  <a:lnTo>
                    <a:pt x="467868" y="19050"/>
                  </a:lnTo>
                  <a:lnTo>
                    <a:pt x="467868" y="38100"/>
                  </a:lnTo>
                  <a:cubicBezTo>
                    <a:pt x="230505" y="38100"/>
                    <a:pt x="38100" y="230505"/>
                    <a:pt x="38100" y="467868"/>
                  </a:cubicBezTo>
                  <a:close/>
                </a:path>
              </a:pathLst>
            </a:custGeom>
            <a:solidFill>
              <a:srgbClr val="2D4DF2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8877449" y="4152007"/>
            <a:ext cx="3508622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Key Attractions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877449" y="4695230"/>
            <a:ext cx="3508622" cy="1052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Royal Bengal Tigers and Red Pandas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2745790" y="4053929"/>
            <a:ext cx="701725" cy="701725"/>
            <a:chOff x="0" y="0"/>
            <a:chExt cx="935633" cy="935633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19050" y="19050"/>
              <a:ext cx="897509" cy="897509"/>
            </a:xfrm>
            <a:custGeom>
              <a:avLst/>
              <a:gdLst/>
              <a:ahLst/>
              <a:cxnLst/>
              <a:rect r="r" b="b" t="t" l="l"/>
              <a:pathLst>
                <a:path h="897509" w="897509">
                  <a:moveTo>
                    <a:pt x="0" y="448818"/>
                  </a:moveTo>
                  <a:cubicBezTo>
                    <a:pt x="0" y="200914"/>
                    <a:pt x="200914" y="0"/>
                    <a:pt x="448818" y="0"/>
                  </a:cubicBezTo>
                  <a:cubicBezTo>
                    <a:pt x="696722" y="0"/>
                    <a:pt x="897509" y="200914"/>
                    <a:pt x="897509" y="448818"/>
                  </a:cubicBezTo>
                  <a:cubicBezTo>
                    <a:pt x="897509" y="696722"/>
                    <a:pt x="696595" y="897509"/>
                    <a:pt x="448818" y="897509"/>
                  </a:cubicBezTo>
                  <a:cubicBezTo>
                    <a:pt x="201041" y="897509"/>
                    <a:pt x="0" y="696595"/>
                    <a:pt x="0" y="448818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935609" cy="935736"/>
            </a:xfrm>
            <a:custGeom>
              <a:avLst/>
              <a:gdLst/>
              <a:ahLst/>
              <a:cxnLst/>
              <a:rect r="r" b="b" t="t" l="l"/>
              <a:pathLst>
                <a:path h="935736" w="935609">
                  <a:moveTo>
                    <a:pt x="0" y="467868"/>
                  </a:moveTo>
                  <a:cubicBezTo>
                    <a:pt x="0" y="209423"/>
                    <a:pt x="209423" y="0"/>
                    <a:pt x="467868" y="0"/>
                  </a:cubicBezTo>
                  <a:cubicBezTo>
                    <a:pt x="471424" y="0"/>
                    <a:pt x="474980" y="1016"/>
                    <a:pt x="477901" y="2921"/>
                  </a:cubicBezTo>
                  <a:lnTo>
                    <a:pt x="467868" y="19050"/>
                  </a:lnTo>
                  <a:lnTo>
                    <a:pt x="467868" y="0"/>
                  </a:lnTo>
                  <a:lnTo>
                    <a:pt x="467868" y="19050"/>
                  </a:lnTo>
                  <a:lnTo>
                    <a:pt x="467868" y="0"/>
                  </a:lnTo>
                  <a:cubicBezTo>
                    <a:pt x="726186" y="0"/>
                    <a:pt x="935609" y="209423"/>
                    <a:pt x="935609" y="467868"/>
                  </a:cubicBezTo>
                  <a:cubicBezTo>
                    <a:pt x="935609" y="475107"/>
                    <a:pt x="931545" y="481711"/>
                    <a:pt x="925068" y="484886"/>
                  </a:cubicBezTo>
                  <a:lnTo>
                    <a:pt x="916559" y="467868"/>
                  </a:lnTo>
                  <a:lnTo>
                    <a:pt x="935609" y="467868"/>
                  </a:lnTo>
                  <a:cubicBezTo>
                    <a:pt x="935609" y="726186"/>
                    <a:pt x="726186" y="935736"/>
                    <a:pt x="467741" y="935736"/>
                  </a:cubicBezTo>
                  <a:lnTo>
                    <a:pt x="467741" y="916686"/>
                  </a:lnTo>
                  <a:lnTo>
                    <a:pt x="467741" y="897636"/>
                  </a:lnTo>
                  <a:lnTo>
                    <a:pt x="467741" y="916686"/>
                  </a:lnTo>
                  <a:lnTo>
                    <a:pt x="467741" y="935736"/>
                  </a:lnTo>
                  <a:cubicBezTo>
                    <a:pt x="209423" y="935609"/>
                    <a:pt x="0" y="726186"/>
                    <a:pt x="0" y="467868"/>
                  </a:cubicBezTo>
                  <a:lnTo>
                    <a:pt x="19050" y="467868"/>
                  </a:lnTo>
                  <a:lnTo>
                    <a:pt x="0" y="467868"/>
                  </a:lnTo>
                  <a:moveTo>
                    <a:pt x="38100" y="467868"/>
                  </a:moveTo>
                  <a:lnTo>
                    <a:pt x="19050" y="467868"/>
                  </a:lnTo>
                  <a:lnTo>
                    <a:pt x="38100" y="467868"/>
                  </a:lnTo>
                  <a:cubicBezTo>
                    <a:pt x="38100" y="705104"/>
                    <a:pt x="230505" y="897509"/>
                    <a:pt x="467868" y="897509"/>
                  </a:cubicBezTo>
                  <a:cubicBezTo>
                    <a:pt x="478409" y="897509"/>
                    <a:pt x="486918" y="906018"/>
                    <a:pt x="486918" y="916559"/>
                  </a:cubicBezTo>
                  <a:cubicBezTo>
                    <a:pt x="486918" y="927100"/>
                    <a:pt x="478409" y="935609"/>
                    <a:pt x="467868" y="935609"/>
                  </a:cubicBezTo>
                  <a:cubicBezTo>
                    <a:pt x="457327" y="935609"/>
                    <a:pt x="448818" y="927100"/>
                    <a:pt x="448818" y="916559"/>
                  </a:cubicBezTo>
                  <a:cubicBezTo>
                    <a:pt x="448818" y="906018"/>
                    <a:pt x="457327" y="897509"/>
                    <a:pt x="467868" y="897509"/>
                  </a:cubicBezTo>
                  <a:cubicBezTo>
                    <a:pt x="705231" y="897509"/>
                    <a:pt x="897636" y="705104"/>
                    <a:pt x="897636" y="467741"/>
                  </a:cubicBezTo>
                  <a:cubicBezTo>
                    <a:pt x="897636" y="460502"/>
                    <a:pt x="901700" y="453898"/>
                    <a:pt x="908177" y="450723"/>
                  </a:cubicBezTo>
                  <a:lnTo>
                    <a:pt x="916686" y="467741"/>
                  </a:lnTo>
                  <a:lnTo>
                    <a:pt x="897636" y="467741"/>
                  </a:lnTo>
                  <a:cubicBezTo>
                    <a:pt x="897509" y="230505"/>
                    <a:pt x="705104" y="38100"/>
                    <a:pt x="467868" y="38100"/>
                  </a:cubicBezTo>
                  <a:cubicBezTo>
                    <a:pt x="464312" y="38100"/>
                    <a:pt x="460756" y="37084"/>
                    <a:pt x="457835" y="35179"/>
                  </a:cubicBezTo>
                  <a:lnTo>
                    <a:pt x="467868" y="19050"/>
                  </a:lnTo>
                  <a:lnTo>
                    <a:pt x="467868" y="38100"/>
                  </a:lnTo>
                  <a:cubicBezTo>
                    <a:pt x="230505" y="38100"/>
                    <a:pt x="38100" y="230505"/>
                    <a:pt x="38100" y="467868"/>
                  </a:cubicBezTo>
                  <a:close/>
                </a:path>
              </a:pathLst>
            </a:custGeom>
            <a:solidFill>
              <a:srgbClr val="018CE1"/>
            </a:solid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13732371" y="4152007"/>
            <a:ext cx="3508622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Environment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3732371" y="4695230"/>
            <a:ext cx="3508622" cy="1052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Dense tropical greenery replicating Asian forests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7890868" y="6332190"/>
            <a:ext cx="701725" cy="701725"/>
            <a:chOff x="0" y="0"/>
            <a:chExt cx="935633" cy="935633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19050" y="19050"/>
              <a:ext cx="897509" cy="897509"/>
            </a:xfrm>
            <a:custGeom>
              <a:avLst/>
              <a:gdLst/>
              <a:ahLst/>
              <a:cxnLst/>
              <a:rect r="r" b="b" t="t" l="l"/>
              <a:pathLst>
                <a:path h="897509" w="897509">
                  <a:moveTo>
                    <a:pt x="0" y="448818"/>
                  </a:moveTo>
                  <a:cubicBezTo>
                    <a:pt x="0" y="200914"/>
                    <a:pt x="200914" y="0"/>
                    <a:pt x="448818" y="0"/>
                  </a:cubicBezTo>
                  <a:cubicBezTo>
                    <a:pt x="696722" y="0"/>
                    <a:pt x="897509" y="200914"/>
                    <a:pt x="897509" y="448818"/>
                  </a:cubicBezTo>
                  <a:cubicBezTo>
                    <a:pt x="897509" y="696722"/>
                    <a:pt x="696595" y="897509"/>
                    <a:pt x="448818" y="897509"/>
                  </a:cubicBezTo>
                  <a:cubicBezTo>
                    <a:pt x="201041" y="897509"/>
                    <a:pt x="0" y="696595"/>
                    <a:pt x="0" y="448818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935609" cy="935736"/>
            </a:xfrm>
            <a:custGeom>
              <a:avLst/>
              <a:gdLst/>
              <a:ahLst/>
              <a:cxnLst/>
              <a:rect r="r" b="b" t="t" l="l"/>
              <a:pathLst>
                <a:path h="935736" w="935609">
                  <a:moveTo>
                    <a:pt x="0" y="467868"/>
                  </a:moveTo>
                  <a:cubicBezTo>
                    <a:pt x="0" y="209423"/>
                    <a:pt x="209423" y="0"/>
                    <a:pt x="467868" y="0"/>
                  </a:cubicBezTo>
                  <a:cubicBezTo>
                    <a:pt x="471424" y="0"/>
                    <a:pt x="474980" y="1016"/>
                    <a:pt x="477901" y="2921"/>
                  </a:cubicBezTo>
                  <a:lnTo>
                    <a:pt x="467868" y="19050"/>
                  </a:lnTo>
                  <a:lnTo>
                    <a:pt x="467868" y="0"/>
                  </a:lnTo>
                  <a:lnTo>
                    <a:pt x="467868" y="19050"/>
                  </a:lnTo>
                  <a:lnTo>
                    <a:pt x="467868" y="0"/>
                  </a:lnTo>
                  <a:cubicBezTo>
                    <a:pt x="726186" y="0"/>
                    <a:pt x="935609" y="209423"/>
                    <a:pt x="935609" y="467868"/>
                  </a:cubicBezTo>
                  <a:cubicBezTo>
                    <a:pt x="935609" y="475107"/>
                    <a:pt x="931545" y="481711"/>
                    <a:pt x="925068" y="484886"/>
                  </a:cubicBezTo>
                  <a:lnTo>
                    <a:pt x="916559" y="467868"/>
                  </a:lnTo>
                  <a:lnTo>
                    <a:pt x="935609" y="467868"/>
                  </a:lnTo>
                  <a:cubicBezTo>
                    <a:pt x="935609" y="726186"/>
                    <a:pt x="726186" y="935736"/>
                    <a:pt x="467741" y="935736"/>
                  </a:cubicBezTo>
                  <a:lnTo>
                    <a:pt x="467741" y="916686"/>
                  </a:lnTo>
                  <a:lnTo>
                    <a:pt x="467741" y="897636"/>
                  </a:lnTo>
                  <a:lnTo>
                    <a:pt x="467741" y="916686"/>
                  </a:lnTo>
                  <a:lnTo>
                    <a:pt x="467741" y="935736"/>
                  </a:lnTo>
                  <a:cubicBezTo>
                    <a:pt x="209423" y="935609"/>
                    <a:pt x="0" y="726186"/>
                    <a:pt x="0" y="467868"/>
                  </a:cubicBezTo>
                  <a:lnTo>
                    <a:pt x="19050" y="467868"/>
                  </a:lnTo>
                  <a:lnTo>
                    <a:pt x="0" y="467868"/>
                  </a:lnTo>
                  <a:moveTo>
                    <a:pt x="38100" y="467868"/>
                  </a:moveTo>
                  <a:lnTo>
                    <a:pt x="19050" y="467868"/>
                  </a:lnTo>
                  <a:lnTo>
                    <a:pt x="38100" y="467868"/>
                  </a:lnTo>
                  <a:cubicBezTo>
                    <a:pt x="38100" y="705104"/>
                    <a:pt x="230505" y="897509"/>
                    <a:pt x="467868" y="897509"/>
                  </a:cubicBezTo>
                  <a:cubicBezTo>
                    <a:pt x="478409" y="897509"/>
                    <a:pt x="486918" y="906018"/>
                    <a:pt x="486918" y="916559"/>
                  </a:cubicBezTo>
                  <a:cubicBezTo>
                    <a:pt x="486918" y="927100"/>
                    <a:pt x="478409" y="935609"/>
                    <a:pt x="467868" y="935609"/>
                  </a:cubicBezTo>
                  <a:cubicBezTo>
                    <a:pt x="457327" y="935609"/>
                    <a:pt x="448818" y="927100"/>
                    <a:pt x="448818" y="916559"/>
                  </a:cubicBezTo>
                  <a:cubicBezTo>
                    <a:pt x="448818" y="906018"/>
                    <a:pt x="457327" y="897509"/>
                    <a:pt x="467868" y="897509"/>
                  </a:cubicBezTo>
                  <a:cubicBezTo>
                    <a:pt x="705231" y="897509"/>
                    <a:pt x="897636" y="705104"/>
                    <a:pt x="897636" y="467741"/>
                  </a:cubicBezTo>
                  <a:cubicBezTo>
                    <a:pt x="897636" y="460502"/>
                    <a:pt x="901700" y="453898"/>
                    <a:pt x="908177" y="450723"/>
                  </a:cubicBezTo>
                  <a:lnTo>
                    <a:pt x="916686" y="467741"/>
                  </a:lnTo>
                  <a:lnTo>
                    <a:pt x="897636" y="467741"/>
                  </a:lnTo>
                  <a:cubicBezTo>
                    <a:pt x="897509" y="230505"/>
                    <a:pt x="705104" y="38100"/>
                    <a:pt x="467868" y="38100"/>
                  </a:cubicBezTo>
                  <a:cubicBezTo>
                    <a:pt x="464312" y="38100"/>
                    <a:pt x="460756" y="37084"/>
                    <a:pt x="457835" y="35179"/>
                  </a:cubicBezTo>
                  <a:lnTo>
                    <a:pt x="467868" y="19050"/>
                  </a:lnTo>
                  <a:lnTo>
                    <a:pt x="467868" y="38100"/>
                  </a:lnTo>
                  <a:cubicBezTo>
                    <a:pt x="230505" y="38100"/>
                    <a:pt x="38100" y="230505"/>
                    <a:pt x="38100" y="467868"/>
                  </a:cubicBezTo>
                  <a:close/>
                </a:path>
              </a:pathLst>
            </a:custGeom>
            <a:solidFill>
              <a:srgbClr val="DA33BF"/>
            </a:solidFill>
          </p:spPr>
        </p:sp>
      </p:grpSp>
      <p:sp>
        <p:nvSpPr>
          <p:cNvPr name="TextBox 20" id="20"/>
          <p:cNvSpPr txBox="true"/>
          <p:nvPr/>
        </p:nvSpPr>
        <p:spPr>
          <a:xfrm rot="0">
            <a:off x="8877449" y="6430268"/>
            <a:ext cx="3526036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Educational Programs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877449" y="7346454"/>
            <a:ext cx="8363396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Conservation talks and animal feeding sessions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3F3FF">
                <a:alpha val="56078"/>
              </a:srgbClr>
            </a:solidFill>
          </p:spPr>
        </p:sp>
      </p:grpSp>
      <p:sp>
        <p:nvSpPr>
          <p:cNvPr name="Freeform 5" id="5" descr="preencoded.png">
            <a:hlinkClick r:id="rId5" tooltip="https://gamma.app/?utm_source=made-with-gamma"/>
          </p:cNvPr>
          <p:cNvSpPr/>
          <p:nvPr/>
        </p:nvSpPr>
        <p:spPr>
          <a:xfrm flipH="false" flipV="false" rot="0">
            <a:off x="16049019" y="9686925"/>
            <a:ext cx="2153256" cy="514350"/>
          </a:xfrm>
          <a:custGeom>
            <a:avLst/>
            <a:gdLst/>
            <a:ahLst/>
            <a:cxnLst/>
            <a:rect r="r" b="b" t="t" l="l"/>
            <a:pathLst>
              <a:path h="514350" w="2153256">
                <a:moveTo>
                  <a:pt x="0" y="0"/>
                </a:moveTo>
                <a:lnTo>
                  <a:pt x="2153256" y="0"/>
                </a:lnTo>
                <a:lnTo>
                  <a:pt x="2153256" y="514350"/>
                </a:lnTo>
                <a:lnTo>
                  <a:pt x="0" y="5143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 descr="preencoded.png"/>
          <p:cNvSpPr/>
          <p:nvPr/>
        </p:nvSpPr>
        <p:spPr>
          <a:xfrm flipH="false" flipV="false" rot="0">
            <a:off x="11430000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47155" y="2327374"/>
            <a:ext cx="7040612" cy="908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75"/>
              </a:lnSpc>
            </a:pPr>
            <a:r>
              <a:rPr lang="en-US" sz="5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African Village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032867" y="3670399"/>
            <a:ext cx="4546848" cy="2222152"/>
            <a:chOff x="0" y="0"/>
            <a:chExt cx="6062463" cy="296287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19050" y="19050"/>
              <a:ext cx="6024372" cy="2924683"/>
            </a:xfrm>
            <a:custGeom>
              <a:avLst/>
              <a:gdLst/>
              <a:ahLst/>
              <a:cxnLst/>
              <a:rect r="r" b="b" t="t" l="l"/>
              <a:pathLst>
                <a:path h="2924683" w="6024372">
                  <a:moveTo>
                    <a:pt x="0" y="598424"/>
                  </a:moveTo>
                  <a:cubicBezTo>
                    <a:pt x="0" y="267970"/>
                    <a:pt x="269748" y="0"/>
                    <a:pt x="602488" y="0"/>
                  </a:cubicBezTo>
                  <a:lnTo>
                    <a:pt x="5421884" y="0"/>
                  </a:lnTo>
                  <a:cubicBezTo>
                    <a:pt x="5754624" y="0"/>
                    <a:pt x="6024372" y="267970"/>
                    <a:pt x="6024372" y="598424"/>
                  </a:cubicBezTo>
                  <a:lnTo>
                    <a:pt x="6024372" y="2326259"/>
                  </a:lnTo>
                  <a:cubicBezTo>
                    <a:pt x="6024372" y="2656840"/>
                    <a:pt x="5754624" y="2924683"/>
                    <a:pt x="5421884" y="2924683"/>
                  </a:cubicBezTo>
                  <a:lnTo>
                    <a:pt x="602488" y="2924683"/>
                  </a:lnTo>
                  <a:cubicBezTo>
                    <a:pt x="269748" y="2924683"/>
                    <a:pt x="0" y="2656713"/>
                    <a:pt x="0" y="2326259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062472" cy="2962910"/>
            </a:xfrm>
            <a:custGeom>
              <a:avLst/>
              <a:gdLst/>
              <a:ahLst/>
              <a:cxnLst/>
              <a:rect r="r" b="b" t="t" l="l"/>
              <a:pathLst>
                <a:path h="2962910" w="6062472">
                  <a:moveTo>
                    <a:pt x="0" y="617474"/>
                  </a:moveTo>
                  <a:cubicBezTo>
                    <a:pt x="0" y="276352"/>
                    <a:pt x="278384" y="0"/>
                    <a:pt x="621538" y="0"/>
                  </a:cubicBezTo>
                  <a:lnTo>
                    <a:pt x="5440934" y="0"/>
                  </a:lnTo>
                  <a:lnTo>
                    <a:pt x="5440934" y="19050"/>
                  </a:lnTo>
                  <a:lnTo>
                    <a:pt x="5440934" y="0"/>
                  </a:lnTo>
                  <a:cubicBezTo>
                    <a:pt x="5784088" y="0"/>
                    <a:pt x="6062472" y="276352"/>
                    <a:pt x="6062472" y="617474"/>
                  </a:cubicBezTo>
                  <a:lnTo>
                    <a:pt x="6043422" y="617474"/>
                  </a:lnTo>
                  <a:lnTo>
                    <a:pt x="6062472" y="617474"/>
                  </a:lnTo>
                  <a:lnTo>
                    <a:pt x="6062472" y="2345309"/>
                  </a:lnTo>
                  <a:lnTo>
                    <a:pt x="6043422" y="2345309"/>
                  </a:lnTo>
                  <a:lnTo>
                    <a:pt x="6062472" y="2345309"/>
                  </a:lnTo>
                  <a:cubicBezTo>
                    <a:pt x="6062472" y="2686431"/>
                    <a:pt x="5784088" y="2962783"/>
                    <a:pt x="5440934" y="2962783"/>
                  </a:cubicBezTo>
                  <a:lnTo>
                    <a:pt x="5440934" y="2943733"/>
                  </a:lnTo>
                  <a:lnTo>
                    <a:pt x="5440934" y="2962783"/>
                  </a:lnTo>
                  <a:lnTo>
                    <a:pt x="621538" y="2962783"/>
                  </a:lnTo>
                  <a:lnTo>
                    <a:pt x="621538" y="2943733"/>
                  </a:lnTo>
                  <a:lnTo>
                    <a:pt x="621538" y="2962783"/>
                  </a:lnTo>
                  <a:cubicBezTo>
                    <a:pt x="278384" y="2962910"/>
                    <a:pt x="0" y="2686558"/>
                    <a:pt x="0" y="2345309"/>
                  </a:cubicBezTo>
                  <a:lnTo>
                    <a:pt x="0" y="617474"/>
                  </a:lnTo>
                  <a:lnTo>
                    <a:pt x="19050" y="617474"/>
                  </a:lnTo>
                  <a:lnTo>
                    <a:pt x="0" y="617474"/>
                  </a:lnTo>
                  <a:moveTo>
                    <a:pt x="38100" y="617474"/>
                  </a:moveTo>
                  <a:lnTo>
                    <a:pt x="38100" y="2345309"/>
                  </a:lnTo>
                  <a:lnTo>
                    <a:pt x="19050" y="2345309"/>
                  </a:lnTo>
                  <a:lnTo>
                    <a:pt x="38100" y="2345309"/>
                  </a:lnTo>
                  <a:cubicBezTo>
                    <a:pt x="38100" y="2665222"/>
                    <a:pt x="299212" y="2924683"/>
                    <a:pt x="621538" y="2924683"/>
                  </a:cubicBezTo>
                  <a:lnTo>
                    <a:pt x="5440934" y="2924683"/>
                  </a:lnTo>
                  <a:cubicBezTo>
                    <a:pt x="5763260" y="2924683"/>
                    <a:pt x="6024372" y="2665095"/>
                    <a:pt x="6024372" y="2345309"/>
                  </a:cubicBezTo>
                  <a:lnTo>
                    <a:pt x="6024372" y="617474"/>
                  </a:lnTo>
                  <a:cubicBezTo>
                    <a:pt x="6024372" y="297688"/>
                    <a:pt x="5763260" y="38100"/>
                    <a:pt x="5440934" y="38100"/>
                  </a:cubicBezTo>
                  <a:lnTo>
                    <a:pt x="621538" y="38100"/>
                  </a:lnTo>
                  <a:lnTo>
                    <a:pt x="621538" y="19050"/>
                  </a:lnTo>
                  <a:lnTo>
                    <a:pt x="621538" y="38100"/>
                  </a:lnTo>
                  <a:cubicBezTo>
                    <a:pt x="299212" y="38100"/>
                    <a:pt x="38100" y="297688"/>
                    <a:pt x="38100" y="617474"/>
                  </a:cubicBezTo>
                  <a:close/>
                </a:path>
              </a:pathLst>
            </a:custGeom>
            <a:solidFill>
              <a:srgbClr val="2D4DF2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1374874" y="3993356"/>
            <a:ext cx="3862834" cy="8989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Massive Wildlife Diversity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74874" y="4976515"/>
            <a:ext cx="3862834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Lions, zebras, rhinoceros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5850285" y="3670399"/>
            <a:ext cx="4546848" cy="2222152"/>
            <a:chOff x="0" y="0"/>
            <a:chExt cx="6062463" cy="296287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9050" y="19050"/>
              <a:ext cx="6024372" cy="2924683"/>
            </a:xfrm>
            <a:custGeom>
              <a:avLst/>
              <a:gdLst/>
              <a:ahLst/>
              <a:cxnLst/>
              <a:rect r="r" b="b" t="t" l="l"/>
              <a:pathLst>
                <a:path h="2924683" w="6024372">
                  <a:moveTo>
                    <a:pt x="0" y="598424"/>
                  </a:moveTo>
                  <a:cubicBezTo>
                    <a:pt x="0" y="267970"/>
                    <a:pt x="269748" y="0"/>
                    <a:pt x="602488" y="0"/>
                  </a:cubicBezTo>
                  <a:lnTo>
                    <a:pt x="5421884" y="0"/>
                  </a:lnTo>
                  <a:cubicBezTo>
                    <a:pt x="5754624" y="0"/>
                    <a:pt x="6024372" y="267970"/>
                    <a:pt x="6024372" y="598424"/>
                  </a:cubicBezTo>
                  <a:lnTo>
                    <a:pt x="6024372" y="2326259"/>
                  </a:lnTo>
                  <a:cubicBezTo>
                    <a:pt x="6024372" y="2656840"/>
                    <a:pt x="5754624" y="2924683"/>
                    <a:pt x="5421884" y="2924683"/>
                  </a:cubicBezTo>
                  <a:lnTo>
                    <a:pt x="602488" y="2924683"/>
                  </a:lnTo>
                  <a:cubicBezTo>
                    <a:pt x="269748" y="2924683"/>
                    <a:pt x="0" y="2656713"/>
                    <a:pt x="0" y="2326259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062472" cy="2962910"/>
            </a:xfrm>
            <a:custGeom>
              <a:avLst/>
              <a:gdLst/>
              <a:ahLst/>
              <a:cxnLst/>
              <a:rect r="r" b="b" t="t" l="l"/>
              <a:pathLst>
                <a:path h="2962910" w="6062472">
                  <a:moveTo>
                    <a:pt x="0" y="617474"/>
                  </a:moveTo>
                  <a:cubicBezTo>
                    <a:pt x="0" y="276352"/>
                    <a:pt x="278384" y="0"/>
                    <a:pt x="621538" y="0"/>
                  </a:cubicBezTo>
                  <a:lnTo>
                    <a:pt x="5440934" y="0"/>
                  </a:lnTo>
                  <a:lnTo>
                    <a:pt x="5440934" y="19050"/>
                  </a:lnTo>
                  <a:lnTo>
                    <a:pt x="5440934" y="0"/>
                  </a:lnTo>
                  <a:cubicBezTo>
                    <a:pt x="5784088" y="0"/>
                    <a:pt x="6062472" y="276352"/>
                    <a:pt x="6062472" y="617474"/>
                  </a:cubicBezTo>
                  <a:lnTo>
                    <a:pt x="6043422" y="617474"/>
                  </a:lnTo>
                  <a:lnTo>
                    <a:pt x="6062472" y="617474"/>
                  </a:lnTo>
                  <a:lnTo>
                    <a:pt x="6062472" y="2345309"/>
                  </a:lnTo>
                  <a:lnTo>
                    <a:pt x="6043422" y="2345309"/>
                  </a:lnTo>
                  <a:lnTo>
                    <a:pt x="6062472" y="2345309"/>
                  </a:lnTo>
                  <a:cubicBezTo>
                    <a:pt x="6062472" y="2686431"/>
                    <a:pt x="5784088" y="2962783"/>
                    <a:pt x="5440934" y="2962783"/>
                  </a:cubicBezTo>
                  <a:lnTo>
                    <a:pt x="5440934" y="2943733"/>
                  </a:lnTo>
                  <a:lnTo>
                    <a:pt x="5440934" y="2962783"/>
                  </a:lnTo>
                  <a:lnTo>
                    <a:pt x="621538" y="2962783"/>
                  </a:lnTo>
                  <a:lnTo>
                    <a:pt x="621538" y="2943733"/>
                  </a:lnTo>
                  <a:lnTo>
                    <a:pt x="621538" y="2962783"/>
                  </a:lnTo>
                  <a:cubicBezTo>
                    <a:pt x="278384" y="2962910"/>
                    <a:pt x="0" y="2686558"/>
                    <a:pt x="0" y="2345309"/>
                  </a:cubicBezTo>
                  <a:lnTo>
                    <a:pt x="0" y="617474"/>
                  </a:lnTo>
                  <a:lnTo>
                    <a:pt x="19050" y="617474"/>
                  </a:lnTo>
                  <a:lnTo>
                    <a:pt x="0" y="617474"/>
                  </a:lnTo>
                  <a:moveTo>
                    <a:pt x="38100" y="617474"/>
                  </a:moveTo>
                  <a:lnTo>
                    <a:pt x="38100" y="2345309"/>
                  </a:lnTo>
                  <a:lnTo>
                    <a:pt x="19050" y="2345309"/>
                  </a:lnTo>
                  <a:lnTo>
                    <a:pt x="38100" y="2345309"/>
                  </a:lnTo>
                  <a:cubicBezTo>
                    <a:pt x="38100" y="2665222"/>
                    <a:pt x="299212" y="2924683"/>
                    <a:pt x="621538" y="2924683"/>
                  </a:cubicBezTo>
                  <a:lnTo>
                    <a:pt x="5440934" y="2924683"/>
                  </a:lnTo>
                  <a:cubicBezTo>
                    <a:pt x="5763260" y="2924683"/>
                    <a:pt x="6024372" y="2665095"/>
                    <a:pt x="6024372" y="2345309"/>
                  </a:cubicBezTo>
                  <a:lnTo>
                    <a:pt x="6024372" y="617474"/>
                  </a:lnTo>
                  <a:cubicBezTo>
                    <a:pt x="6024372" y="297688"/>
                    <a:pt x="5763260" y="38100"/>
                    <a:pt x="5440934" y="38100"/>
                  </a:cubicBezTo>
                  <a:lnTo>
                    <a:pt x="621538" y="38100"/>
                  </a:lnTo>
                  <a:lnTo>
                    <a:pt x="621538" y="19050"/>
                  </a:lnTo>
                  <a:lnTo>
                    <a:pt x="621538" y="38100"/>
                  </a:lnTo>
                  <a:cubicBezTo>
                    <a:pt x="299212" y="38100"/>
                    <a:pt x="38100" y="297688"/>
                    <a:pt x="38100" y="617474"/>
                  </a:cubicBezTo>
                  <a:close/>
                </a:path>
              </a:pathLst>
            </a:custGeom>
            <a:solidFill>
              <a:srgbClr val="018CE1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6192291" y="3993356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Exotic Bird Species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192291" y="4536579"/>
            <a:ext cx="3862834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Flamingos and ostriches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1032867" y="6163121"/>
            <a:ext cx="9364266" cy="1782216"/>
            <a:chOff x="0" y="0"/>
            <a:chExt cx="12485688" cy="237628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19050" y="19050"/>
              <a:ext cx="12447524" cy="2338070"/>
            </a:xfrm>
            <a:custGeom>
              <a:avLst/>
              <a:gdLst/>
              <a:ahLst/>
              <a:cxnLst/>
              <a:rect r="r" b="b" t="t" l="l"/>
              <a:pathLst>
                <a:path h="2338070" w="12447524">
                  <a:moveTo>
                    <a:pt x="0" y="598424"/>
                  </a:moveTo>
                  <a:cubicBezTo>
                    <a:pt x="0" y="267970"/>
                    <a:pt x="271526" y="0"/>
                    <a:pt x="606298" y="0"/>
                  </a:cubicBezTo>
                  <a:lnTo>
                    <a:pt x="11841226" y="0"/>
                  </a:lnTo>
                  <a:cubicBezTo>
                    <a:pt x="12176125" y="0"/>
                    <a:pt x="12447524" y="267970"/>
                    <a:pt x="12447524" y="598424"/>
                  </a:cubicBezTo>
                  <a:lnTo>
                    <a:pt x="12447524" y="1739646"/>
                  </a:lnTo>
                  <a:cubicBezTo>
                    <a:pt x="12447524" y="2070227"/>
                    <a:pt x="12175998" y="2338070"/>
                    <a:pt x="11841226" y="2338070"/>
                  </a:cubicBezTo>
                  <a:lnTo>
                    <a:pt x="606298" y="2338070"/>
                  </a:lnTo>
                  <a:cubicBezTo>
                    <a:pt x="271399" y="2338070"/>
                    <a:pt x="0" y="2070100"/>
                    <a:pt x="0" y="1739646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12485624" cy="2376297"/>
            </a:xfrm>
            <a:custGeom>
              <a:avLst/>
              <a:gdLst/>
              <a:ahLst/>
              <a:cxnLst/>
              <a:rect r="r" b="b" t="t" l="l"/>
              <a:pathLst>
                <a:path h="2376297" w="12485624">
                  <a:moveTo>
                    <a:pt x="0" y="617474"/>
                  </a:moveTo>
                  <a:cubicBezTo>
                    <a:pt x="0" y="276225"/>
                    <a:pt x="280289" y="0"/>
                    <a:pt x="625348" y="0"/>
                  </a:cubicBezTo>
                  <a:lnTo>
                    <a:pt x="11860276" y="0"/>
                  </a:lnTo>
                  <a:lnTo>
                    <a:pt x="11860276" y="19050"/>
                  </a:lnTo>
                  <a:lnTo>
                    <a:pt x="11860276" y="0"/>
                  </a:lnTo>
                  <a:cubicBezTo>
                    <a:pt x="12205462" y="0"/>
                    <a:pt x="12485624" y="276225"/>
                    <a:pt x="12485624" y="617474"/>
                  </a:cubicBezTo>
                  <a:lnTo>
                    <a:pt x="12466574" y="617474"/>
                  </a:lnTo>
                  <a:lnTo>
                    <a:pt x="12485624" y="617474"/>
                  </a:lnTo>
                  <a:lnTo>
                    <a:pt x="12485624" y="1758696"/>
                  </a:lnTo>
                  <a:lnTo>
                    <a:pt x="12466574" y="1758696"/>
                  </a:lnTo>
                  <a:lnTo>
                    <a:pt x="12485624" y="1758696"/>
                  </a:lnTo>
                  <a:cubicBezTo>
                    <a:pt x="12485624" y="2099945"/>
                    <a:pt x="12205335" y="2376170"/>
                    <a:pt x="11860276" y="2376170"/>
                  </a:cubicBezTo>
                  <a:lnTo>
                    <a:pt x="11860276" y="2357120"/>
                  </a:lnTo>
                  <a:lnTo>
                    <a:pt x="11860276" y="2376170"/>
                  </a:lnTo>
                  <a:lnTo>
                    <a:pt x="625348" y="2376170"/>
                  </a:lnTo>
                  <a:lnTo>
                    <a:pt x="625348" y="2357120"/>
                  </a:lnTo>
                  <a:lnTo>
                    <a:pt x="625348" y="2376170"/>
                  </a:lnTo>
                  <a:cubicBezTo>
                    <a:pt x="280289" y="2376297"/>
                    <a:pt x="0" y="2100072"/>
                    <a:pt x="0" y="1758823"/>
                  </a:cubicBezTo>
                  <a:lnTo>
                    <a:pt x="0" y="617474"/>
                  </a:lnTo>
                  <a:lnTo>
                    <a:pt x="19050" y="617474"/>
                  </a:lnTo>
                  <a:lnTo>
                    <a:pt x="0" y="617474"/>
                  </a:lnTo>
                  <a:moveTo>
                    <a:pt x="38100" y="617474"/>
                  </a:moveTo>
                  <a:lnTo>
                    <a:pt x="38100" y="1758696"/>
                  </a:lnTo>
                  <a:lnTo>
                    <a:pt x="19050" y="1758696"/>
                  </a:lnTo>
                  <a:lnTo>
                    <a:pt x="38100" y="1758696"/>
                  </a:lnTo>
                  <a:cubicBezTo>
                    <a:pt x="38100" y="2078482"/>
                    <a:pt x="300863" y="2338070"/>
                    <a:pt x="625348" y="2338070"/>
                  </a:cubicBezTo>
                  <a:lnTo>
                    <a:pt x="11860276" y="2338070"/>
                  </a:lnTo>
                  <a:cubicBezTo>
                    <a:pt x="12184888" y="2338070"/>
                    <a:pt x="12447524" y="2078482"/>
                    <a:pt x="12447524" y="1758696"/>
                  </a:cubicBezTo>
                  <a:lnTo>
                    <a:pt x="12447524" y="617474"/>
                  </a:lnTo>
                  <a:cubicBezTo>
                    <a:pt x="12447651" y="297688"/>
                    <a:pt x="12184888" y="38100"/>
                    <a:pt x="11860276" y="38100"/>
                  </a:cubicBezTo>
                  <a:lnTo>
                    <a:pt x="625348" y="38100"/>
                  </a:lnTo>
                  <a:lnTo>
                    <a:pt x="625348" y="19050"/>
                  </a:lnTo>
                  <a:lnTo>
                    <a:pt x="625348" y="38100"/>
                  </a:lnTo>
                  <a:cubicBezTo>
                    <a:pt x="300863" y="38100"/>
                    <a:pt x="38100" y="297688"/>
                    <a:pt x="38100" y="617474"/>
                  </a:cubicBezTo>
                  <a:close/>
                </a:path>
              </a:pathLst>
            </a:custGeom>
            <a:solidFill>
              <a:srgbClr val="DA33BF"/>
            </a:solidFill>
          </p:spPr>
        </p:sp>
      </p:grpSp>
      <p:sp>
        <p:nvSpPr>
          <p:cNvPr name="TextBox 21" id="21"/>
          <p:cNvSpPr txBox="true"/>
          <p:nvPr/>
        </p:nvSpPr>
        <p:spPr>
          <a:xfrm rot="0">
            <a:off x="1374874" y="6486079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Safari Experience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74874" y="7029301"/>
            <a:ext cx="8680251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Guided tours through authentic savanna habitats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3F3FF">
                <a:alpha val="56078"/>
              </a:srgbClr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0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2704" t="0" r="-62704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05155" y="2354461"/>
            <a:ext cx="7040612" cy="908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75"/>
              </a:lnSpc>
            </a:pPr>
            <a:r>
              <a:rPr lang="en-US" sz="5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Arabian Village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890868" y="3697486"/>
            <a:ext cx="252859" cy="1126777"/>
            <a:chOff x="0" y="0"/>
            <a:chExt cx="337145" cy="15023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19050" y="19050"/>
              <a:ext cx="299085" cy="1464310"/>
            </a:xfrm>
            <a:custGeom>
              <a:avLst/>
              <a:gdLst/>
              <a:ahLst/>
              <a:cxnLst/>
              <a:rect r="r" b="b" t="t" l="l"/>
              <a:pathLst>
                <a:path h="1464310" w="299085">
                  <a:moveTo>
                    <a:pt x="0" y="164338"/>
                  </a:moveTo>
                  <a:cubicBezTo>
                    <a:pt x="0" y="73533"/>
                    <a:pt x="66929" y="0"/>
                    <a:pt x="149479" y="0"/>
                  </a:cubicBezTo>
                  <a:cubicBezTo>
                    <a:pt x="232029" y="0"/>
                    <a:pt x="299085" y="73533"/>
                    <a:pt x="299085" y="164338"/>
                  </a:cubicBezTo>
                  <a:lnTo>
                    <a:pt x="299085" y="1299972"/>
                  </a:lnTo>
                  <a:cubicBezTo>
                    <a:pt x="299085" y="1390650"/>
                    <a:pt x="232156" y="1464310"/>
                    <a:pt x="149606" y="1464310"/>
                  </a:cubicBezTo>
                  <a:cubicBezTo>
                    <a:pt x="67056" y="1464310"/>
                    <a:pt x="0" y="1390650"/>
                    <a:pt x="0" y="1299972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37058" cy="1502410"/>
            </a:xfrm>
            <a:custGeom>
              <a:avLst/>
              <a:gdLst/>
              <a:ahLst/>
              <a:cxnLst/>
              <a:rect r="r" b="b" t="t" l="l"/>
              <a:pathLst>
                <a:path h="1502410" w="337058">
                  <a:moveTo>
                    <a:pt x="0" y="183388"/>
                  </a:moveTo>
                  <a:cubicBezTo>
                    <a:pt x="0" y="83820"/>
                    <a:pt x="73787" y="0"/>
                    <a:pt x="168529" y="0"/>
                  </a:cubicBezTo>
                  <a:cubicBezTo>
                    <a:pt x="174371" y="0"/>
                    <a:pt x="179832" y="2667"/>
                    <a:pt x="183388" y="7112"/>
                  </a:cubicBezTo>
                  <a:lnTo>
                    <a:pt x="168529" y="19050"/>
                  </a:lnTo>
                  <a:lnTo>
                    <a:pt x="168529" y="0"/>
                  </a:lnTo>
                  <a:lnTo>
                    <a:pt x="168529" y="19050"/>
                  </a:lnTo>
                  <a:lnTo>
                    <a:pt x="168529" y="0"/>
                  </a:lnTo>
                  <a:cubicBezTo>
                    <a:pt x="263271" y="0"/>
                    <a:pt x="337058" y="83820"/>
                    <a:pt x="337058" y="183388"/>
                  </a:cubicBezTo>
                  <a:lnTo>
                    <a:pt x="337058" y="1319022"/>
                  </a:lnTo>
                  <a:lnTo>
                    <a:pt x="318008" y="1319022"/>
                  </a:lnTo>
                  <a:lnTo>
                    <a:pt x="337058" y="1319022"/>
                  </a:lnTo>
                  <a:cubicBezTo>
                    <a:pt x="337058" y="1418590"/>
                    <a:pt x="263271" y="1502410"/>
                    <a:pt x="168529" y="1502410"/>
                  </a:cubicBezTo>
                  <a:lnTo>
                    <a:pt x="168529" y="1483360"/>
                  </a:lnTo>
                  <a:lnTo>
                    <a:pt x="168529" y="1464310"/>
                  </a:lnTo>
                  <a:lnTo>
                    <a:pt x="168529" y="1483360"/>
                  </a:lnTo>
                  <a:lnTo>
                    <a:pt x="168529" y="1502410"/>
                  </a:lnTo>
                  <a:cubicBezTo>
                    <a:pt x="73787" y="1502410"/>
                    <a:pt x="0" y="1418590"/>
                    <a:pt x="0" y="1319022"/>
                  </a:cubicBezTo>
                  <a:lnTo>
                    <a:pt x="0" y="183388"/>
                  </a:lnTo>
                  <a:lnTo>
                    <a:pt x="19050" y="183388"/>
                  </a:lnTo>
                  <a:lnTo>
                    <a:pt x="0" y="183388"/>
                  </a:lnTo>
                  <a:moveTo>
                    <a:pt x="38100" y="183388"/>
                  </a:moveTo>
                  <a:lnTo>
                    <a:pt x="38100" y="1319022"/>
                  </a:lnTo>
                  <a:lnTo>
                    <a:pt x="19050" y="1319022"/>
                  </a:lnTo>
                  <a:lnTo>
                    <a:pt x="38100" y="1319022"/>
                  </a:lnTo>
                  <a:cubicBezTo>
                    <a:pt x="38100" y="1400937"/>
                    <a:pt x="98171" y="1464310"/>
                    <a:pt x="168529" y="1464310"/>
                  </a:cubicBezTo>
                  <a:cubicBezTo>
                    <a:pt x="179070" y="1464310"/>
                    <a:pt x="187579" y="1472819"/>
                    <a:pt x="187579" y="1483360"/>
                  </a:cubicBezTo>
                  <a:cubicBezTo>
                    <a:pt x="187579" y="1493901"/>
                    <a:pt x="179070" y="1502410"/>
                    <a:pt x="168529" y="1502410"/>
                  </a:cubicBezTo>
                  <a:cubicBezTo>
                    <a:pt x="157988" y="1502410"/>
                    <a:pt x="149479" y="1493901"/>
                    <a:pt x="149479" y="1483360"/>
                  </a:cubicBezTo>
                  <a:cubicBezTo>
                    <a:pt x="149479" y="1472819"/>
                    <a:pt x="157988" y="1464310"/>
                    <a:pt x="168529" y="1464310"/>
                  </a:cubicBezTo>
                  <a:cubicBezTo>
                    <a:pt x="238887" y="1464310"/>
                    <a:pt x="298958" y="1401064"/>
                    <a:pt x="298958" y="1319022"/>
                  </a:cubicBezTo>
                  <a:lnTo>
                    <a:pt x="298958" y="183388"/>
                  </a:lnTo>
                  <a:lnTo>
                    <a:pt x="318008" y="183388"/>
                  </a:lnTo>
                  <a:lnTo>
                    <a:pt x="298958" y="183388"/>
                  </a:lnTo>
                  <a:cubicBezTo>
                    <a:pt x="299085" y="101346"/>
                    <a:pt x="239014" y="38100"/>
                    <a:pt x="168529" y="38100"/>
                  </a:cubicBezTo>
                  <a:cubicBezTo>
                    <a:pt x="162687" y="38100"/>
                    <a:pt x="157226" y="35433"/>
                    <a:pt x="153670" y="30988"/>
                  </a:cubicBezTo>
                  <a:lnTo>
                    <a:pt x="168529" y="19050"/>
                  </a:lnTo>
                  <a:lnTo>
                    <a:pt x="168529" y="38100"/>
                  </a:lnTo>
                  <a:cubicBezTo>
                    <a:pt x="98171" y="38100"/>
                    <a:pt x="38100" y="101346"/>
                    <a:pt x="38100" y="183388"/>
                  </a:cubicBezTo>
                  <a:close/>
                </a:path>
              </a:pathLst>
            </a:custGeom>
            <a:solidFill>
              <a:srgbClr val="2D4DF2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8578155" y="3692724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Native Arabian Fauna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578155" y="4235946"/>
            <a:ext cx="8662690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Preserving endangered desert species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8339584" y="5094834"/>
            <a:ext cx="252859" cy="1126777"/>
            <a:chOff x="0" y="0"/>
            <a:chExt cx="337145" cy="150237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19050" y="19050"/>
              <a:ext cx="299085" cy="1464310"/>
            </a:xfrm>
            <a:custGeom>
              <a:avLst/>
              <a:gdLst/>
              <a:ahLst/>
              <a:cxnLst/>
              <a:rect r="r" b="b" t="t" l="l"/>
              <a:pathLst>
                <a:path h="1464310" w="299085">
                  <a:moveTo>
                    <a:pt x="0" y="164338"/>
                  </a:moveTo>
                  <a:cubicBezTo>
                    <a:pt x="0" y="73533"/>
                    <a:pt x="66929" y="0"/>
                    <a:pt x="149479" y="0"/>
                  </a:cubicBezTo>
                  <a:cubicBezTo>
                    <a:pt x="232029" y="0"/>
                    <a:pt x="299085" y="73533"/>
                    <a:pt x="299085" y="164338"/>
                  </a:cubicBezTo>
                  <a:lnTo>
                    <a:pt x="299085" y="1299972"/>
                  </a:lnTo>
                  <a:cubicBezTo>
                    <a:pt x="299085" y="1390650"/>
                    <a:pt x="232156" y="1464310"/>
                    <a:pt x="149606" y="1464310"/>
                  </a:cubicBezTo>
                  <a:cubicBezTo>
                    <a:pt x="67056" y="1464310"/>
                    <a:pt x="0" y="1390650"/>
                    <a:pt x="0" y="1299972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337058" cy="1502410"/>
            </a:xfrm>
            <a:custGeom>
              <a:avLst/>
              <a:gdLst/>
              <a:ahLst/>
              <a:cxnLst/>
              <a:rect r="r" b="b" t="t" l="l"/>
              <a:pathLst>
                <a:path h="1502410" w="337058">
                  <a:moveTo>
                    <a:pt x="0" y="183388"/>
                  </a:moveTo>
                  <a:cubicBezTo>
                    <a:pt x="0" y="83820"/>
                    <a:pt x="73787" y="0"/>
                    <a:pt x="168529" y="0"/>
                  </a:cubicBezTo>
                  <a:cubicBezTo>
                    <a:pt x="174371" y="0"/>
                    <a:pt x="179832" y="2667"/>
                    <a:pt x="183388" y="7112"/>
                  </a:cubicBezTo>
                  <a:lnTo>
                    <a:pt x="168529" y="19050"/>
                  </a:lnTo>
                  <a:lnTo>
                    <a:pt x="168529" y="0"/>
                  </a:lnTo>
                  <a:lnTo>
                    <a:pt x="168529" y="19050"/>
                  </a:lnTo>
                  <a:lnTo>
                    <a:pt x="168529" y="0"/>
                  </a:lnTo>
                  <a:cubicBezTo>
                    <a:pt x="263271" y="0"/>
                    <a:pt x="337058" y="83820"/>
                    <a:pt x="337058" y="183388"/>
                  </a:cubicBezTo>
                  <a:lnTo>
                    <a:pt x="337058" y="1319022"/>
                  </a:lnTo>
                  <a:lnTo>
                    <a:pt x="318008" y="1319022"/>
                  </a:lnTo>
                  <a:lnTo>
                    <a:pt x="337058" y="1319022"/>
                  </a:lnTo>
                  <a:cubicBezTo>
                    <a:pt x="337058" y="1418590"/>
                    <a:pt x="263271" y="1502410"/>
                    <a:pt x="168529" y="1502410"/>
                  </a:cubicBezTo>
                  <a:lnTo>
                    <a:pt x="168529" y="1483360"/>
                  </a:lnTo>
                  <a:lnTo>
                    <a:pt x="168529" y="1464310"/>
                  </a:lnTo>
                  <a:lnTo>
                    <a:pt x="168529" y="1483360"/>
                  </a:lnTo>
                  <a:lnTo>
                    <a:pt x="168529" y="1502410"/>
                  </a:lnTo>
                  <a:cubicBezTo>
                    <a:pt x="73787" y="1502410"/>
                    <a:pt x="0" y="1418590"/>
                    <a:pt x="0" y="1319022"/>
                  </a:cubicBezTo>
                  <a:lnTo>
                    <a:pt x="0" y="183388"/>
                  </a:lnTo>
                  <a:lnTo>
                    <a:pt x="19050" y="183388"/>
                  </a:lnTo>
                  <a:lnTo>
                    <a:pt x="0" y="183388"/>
                  </a:lnTo>
                  <a:moveTo>
                    <a:pt x="38100" y="183388"/>
                  </a:moveTo>
                  <a:lnTo>
                    <a:pt x="38100" y="1319022"/>
                  </a:lnTo>
                  <a:lnTo>
                    <a:pt x="19050" y="1319022"/>
                  </a:lnTo>
                  <a:lnTo>
                    <a:pt x="38100" y="1319022"/>
                  </a:lnTo>
                  <a:cubicBezTo>
                    <a:pt x="38100" y="1400937"/>
                    <a:pt x="98171" y="1464310"/>
                    <a:pt x="168529" y="1464310"/>
                  </a:cubicBezTo>
                  <a:cubicBezTo>
                    <a:pt x="179070" y="1464310"/>
                    <a:pt x="187579" y="1472819"/>
                    <a:pt x="187579" y="1483360"/>
                  </a:cubicBezTo>
                  <a:cubicBezTo>
                    <a:pt x="187579" y="1493901"/>
                    <a:pt x="179070" y="1502410"/>
                    <a:pt x="168529" y="1502410"/>
                  </a:cubicBezTo>
                  <a:cubicBezTo>
                    <a:pt x="157988" y="1502410"/>
                    <a:pt x="149479" y="1493901"/>
                    <a:pt x="149479" y="1483360"/>
                  </a:cubicBezTo>
                  <a:cubicBezTo>
                    <a:pt x="149479" y="1472819"/>
                    <a:pt x="157988" y="1464310"/>
                    <a:pt x="168529" y="1464310"/>
                  </a:cubicBezTo>
                  <a:cubicBezTo>
                    <a:pt x="238887" y="1464310"/>
                    <a:pt x="298958" y="1401064"/>
                    <a:pt x="298958" y="1319022"/>
                  </a:cubicBezTo>
                  <a:lnTo>
                    <a:pt x="298958" y="183388"/>
                  </a:lnTo>
                  <a:lnTo>
                    <a:pt x="318008" y="183388"/>
                  </a:lnTo>
                  <a:lnTo>
                    <a:pt x="298958" y="183388"/>
                  </a:lnTo>
                  <a:cubicBezTo>
                    <a:pt x="299085" y="101346"/>
                    <a:pt x="239014" y="38100"/>
                    <a:pt x="168529" y="38100"/>
                  </a:cubicBezTo>
                  <a:cubicBezTo>
                    <a:pt x="162687" y="38100"/>
                    <a:pt x="157226" y="35433"/>
                    <a:pt x="153670" y="30988"/>
                  </a:cubicBezTo>
                  <a:lnTo>
                    <a:pt x="168529" y="19050"/>
                  </a:lnTo>
                  <a:lnTo>
                    <a:pt x="168529" y="38100"/>
                  </a:lnTo>
                  <a:cubicBezTo>
                    <a:pt x="98171" y="38100"/>
                    <a:pt x="38100" y="101346"/>
                    <a:pt x="38100" y="183388"/>
                  </a:cubicBezTo>
                  <a:close/>
                </a:path>
              </a:pathLst>
            </a:custGeom>
            <a:solidFill>
              <a:srgbClr val="018CE1"/>
            </a:solid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9026872" y="5090071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Desert Environment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026872" y="5633294"/>
            <a:ext cx="8213973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Simulated arid landscapes with natural flora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8788450" y="6492180"/>
            <a:ext cx="252859" cy="1126777"/>
            <a:chOff x="0" y="0"/>
            <a:chExt cx="337145" cy="150237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19050" y="19050"/>
              <a:ext cx="299085" cy="1464310"/>
            </a:xfrm>
            <a:custGeom>
              <a:avLst/>
              <a:gdLst/>
              <a:ahLst/>
              <a:cxnLst/>
              <a:rect r="r" b="b" t="t" l="l"/>
              <a:pathLst>
                <a:path h="1464310" w="299085">
                  <a:moveTo>
                    <a:pt x="0" y="164338"/>
                  </a:moveTo>
                  <a:cubicBezTo>
                    <a:pt x="0" y="73533"/>
                    <a:pt x="66929" y="0"/>
                    <a:pt x="149479" y="0"/>
                  </a:cubicBezTo>
                  <a:cubicBezTo>
                    <a:pt x="232029" y="0"/>
                    <a:pt x="299085" y="73533"/>
                    <a:pt x="299085" y="164338"/>
                  </a:cubicBezTo>
                  <a:lnTo>
                    <a:pt x="299085" y="1299972"/>
                  </a:lnTo>
                  <a:cubicBezTo>
                    <a:pt x="299085" y="1390650"/>
                    <a:pt x="232156" y="1464310"/>
                    <a:pt x="149606" y="1464310"/>
                  </a:cubicBezTo>
                  <a:cubicBezTo>
                    <a:pt x="67056" y="1464310"/>
                    <a:pt x="0" y="1390650"/>
                    <a:pt x="0" y="1299972"/>
                  </a:cubicBezTo>
                  <a:close/>
                </a:path>
              </a:pathLst>
            </a:custGeom>
            <a:solidFill>
              <a:srgbClr val="F3F3FF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37058" cy="1502410"/>
            </a:xfrm>
            <a:custGeom>
              <a:avLst/>
              <a:gdLst/>
              <a:ahLst/>
              <a:cxnLst/>
              <a:rect r="r" b="b" t="t" l="l"/>
              <a:pathLst>
                <a:path h="1502410" w="337058">
                  <a:moveTo>
                    <a:pt x="0" y="183388"/>
                  </a:moveTo>
                  <a:cubicBezTo>
                    <a:pt x="0" y="83820"/>
                    <a:pt x="73787" y="0"/>
                    <a:pt x="168529" y="0"/>
                  </a:cubicBezTo>
                  <a:cubicBezTo>
                    <a:pt x="174371" y="0"/>
                    <a:pt x="179832" y="2667"/>
                    <a:pt x="183388" y="7112"/>
                  </a:cubicBezTo>
                  <a:lnTo>
                    <a:pt x="168529" y="19050"/>
                  </a:lnTo>
                  <a:lnTo>
                    <a:pt x="168529" y="0"/>
                  </a:lnTo>
                  <a:lnTo>
                    <a:pt x="168529" y="19050"/>
                  </a:lnTo>
                  <a:lnTo>
                    <a:pt x="168529" y="0"/>
                  </a:lnTo>
                  <a:cubicBezTo>
                    <a:pt x="263271" y="0"/>
                    <a:pt x="337058" y="83820"/>
                    <a:pt x="337058" y="183388"/>
                  </a:cubicBezTo>
                  <a:lnTo>
                    <a:pt x="337058" y="1319022"/>
                  </a:lnTo>
                  <a:lnTo>
                    <a:pt x="318008" y="1319022"/>
                  </a:lnTo>
                  <a:lnTo>
                    <a:pt x="337058" y="1319022"/>
                  </a:lnTo>
                  <a:cubicBezTo>
                    <a:pt x="337058" y="1418590"/>
                    <a:pt x="263271" y="1502410"/>
                    <a:pt x="168529" y="1502410"/>
                  </a:cubicBezTo>
                  <a:lnTo>
                    <a:pt x="168529" y="1483360"/>
                  </a:lnTo>
                  <a:lnTo>
                    <a:pt x="168529" y="1464310"/>
                  </a:lnTo>
                  <a:lnTo>
                    <a:pt x="168529" y="1483360"/>
                  </a:lnTo>
                  <a:lnTo>
                    <a:pt x="168529" y="1502410"/>
                  </a:lnTo>
                  <a:cubicBezTo>
                    <a:pt x="73787" y="1502410"/>
                    <a:pt x="0" y="1418590"/>
                    <a:pt x="0" y="1319022"/>
                  </a:cubicBezTo>
                  <a:lnTo>
                    <a:pt x="0" y="183388"/>
                  </a:lnTo>
                  <a:lnTo>
                    <a:pt x="19050" y="183388"/>
                  </a:lnTo>
                  <a:lnTo>
                    <a:pt x="0" y="183388"/>
                  </a:lnTo>
                  <a:moveTo>
                    <a:pt x="38100" y="183388"/>
                  </a:moveTo>
                  <a:lnTo>
                    <a:pt x="38100" y="1319022"/>
                  </a:lnTo>
                  <a:lnTo>
                    <a:pt x="19050" y="1319022"/>
                  </a:lnTo>
                  <a:lnTo>
                    <a:pt x="38100" y="1319022"/>
                  </a:lnTo>
                  <a:cubicBezTo>
                    <a:pt x="38100" y="1400937"/>
                    <a:pt x="98171" y="1464310"/>
                    <a:pt x="168529" y="1464310"/>
                  </a:cubicBezTo>
                  <a:cubicBezTo>
                    <a:pt x="179070" y="1464310"/>
                    <a:pt x="187579" y="1472819"/>
                    <a:pt x="187579" y="1483360"/>
                  </a:cubicBezTo>
                  <a:cubicBezTo>
                    <a:pt x="187579" y="1493901"/>
                    <a:pt x="179070" y="1502410"/>
                    <a:pt x="168529" y="1502410"/>
                  </a:cubicBezTo>
                  <a:cubicBezTo>
                    <a:pt x="157988" y="1502410"/>
                    <a:pt x="149479" y="1493901"/>
                    <a:pt x="149479" y="1483360"/>
                  </a:cubicBezTo>
                  <a:cubicBezTo>
                    <a:pt x="149479" y="1472819"/>
                    <a:pt x="157988" y="1464310"/>
                    <a:pt x="168529" y="1464310"/>
                  </a:cubicBezTo>
                  <a:cubicBezTo>
                    <a:pt x="238887" y="1464310"/>
                    <a:pt x="298958" y="1401064"/>
                    <a:pt x="298958" y="1319022"/>
                  </a:cubicBezTo>
                  <a:lnTo>
                    <a:pt x="298958" y="183388"/>
                  </a:lnTo>
                  <a:lnTo>
                    <a:pt x="318008" y="183388"/>
                  </a:lnTo>
                  <a:lnTo>
                    <a:pt x="298958" y="183388"/>
                  </a:lnTo>
                  <a:cubicBezTo>
                    <a:pt x="299085" y="101346"/>
                    <a:pt x="239014" y="38100"/>
                    <a:pt x="168529" y="38100"/>
                  </a:cubicBezTo>
                  <a:cubicBezTo>
                    <a:pt x="162687" y="38100"/>
                    <a:pt x="157226" y="35433"/>
                    <a:pt x="153670" y="30988"/>
                  </a:cubicBezTo>
                  <a:lnTo>
                    <a:pt x="168529" y="19050"/>
                  </a:lnTo>
                  <a:lnTo>
                    <a:pt x="168529" y="38100"/>
                  </a:lnTo>
                  <a:cubicBezTo>
                    <a:pt x="98171" y="38100"/>
                    <a:pt x="38100" y="101346"/>
                    <a:pt x="38100" y="183388"/>
                  </a:cubicBezTo>
                  <a:close/>
                </a:path>
              </a:pathLst>
            </a:custGeom>
            <a:solidFill>
              <a:srgbClr val="DA33BF"/>
            </a:solidFill>
          </p:spPr>
        </p:sp>
      </p:grpSp>
      <p:sp>
        <p:nvSpPr>
          <p:cNvPr name="TextBox 20" id="20"/>
          <p:cNvSpPr txBox="true"/>
          <p:nvPr/>
        </p:nvSpPr>
        <p:spPr>
          <a:xfrm rot="0">
            <a:off x="9475737" y="6487417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Visitor Enrichment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475737" y="7030640"/>
            <a:ext cx="7765108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Interactive storytelling about Arabian wildlife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3F3FF">
                <a:alpha val="56078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47155" y="1541860"/>
            <a:ext cx="7075586" cy="908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75"/>
              </a:lnSpc>
            </a:pPr>
            <a:r>
              <a:rPr lang="en-US" sz="5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Explore the Kids Farm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341215" y="3665785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Engaging Activities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47155" y="4209009"/>
            <a:ext cx="4814292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Petting zoo and pony rides</a:t>
            </a:r>
          </a:p>
        </p:txBody>
      </p:sp>
      <p:sp>
        <p:nvSpPr>
          <p:cNvPr name="Freeform 8" id="8" descr="preencoded.png"/>
          <p:cNvSpPr/>
          <p:nvPr/>
        </p:nvSpPr>
        <p:spPr>
          <a:xfrm flipH="false" flipV="false" rot="0">
            <a:off x="6310164" y="3048892"/>
            <a:ext cx="5667672" cy="5667672"/>
          </a:xfrm>
          <a:custGeom>
            <a:avLst/>
            <a:gdLst/>
            <a:ahLst/>
            <a:cxnLst/>
            <a:rect r="r" b="b" t="t" l="l"/>
            <a:pathLst>
              <a:path h="5667672" w="5667672">
                <a:moveTo>
                  <a:pt x="0" y="0"/>
                </a:moveTo>
                <a:lnTo>
                  <a:pt x="5667672" y="0"/>
                </a:lnTo>
                <a:lnTo>
                  <a:pt x="5667672" y="5667673"/>
                </a:lnTo>
                <a:lnTo>
                  <a:pt x="0" y="56676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779395" y="3846611"/>
            <a:ext cx="447675" cy="6929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25"/>
              </a:lnSpc>
            </a:pPr>
            <a:r>
              <a:rPr lang="en-US" sz="3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1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426554" y="3665785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Animal Interaction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426554" y="4209009"/>
            <a:ext cx="4814292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Meet friendly farm animals safely</a:t>
            </a:r>
          </a:p>
        </p:txBody>
      </p:sp>
      <p:sp>
        <p:nvSpPr>
          <p:cNvPr name="Freeform 12" id="12" descr="preencoded.png"/>
          <p:cNvSpPr/>
          <p:nvPr/>
        </p:nvSpPr>
        <p:spPr>
          <a:xfrm flipH="false" flipV="false" rot="0">
            <a:off x="6310164" y="3048892"/>
            <a:ext cx="5667672" cy="5667672"/>
          </a:xfrm>
          <a:custGeom>
            <a:avLst/>
            <a:gdLst/>
            <a:ahLst/>
            <a:cxnLst/>
            <a:rect r="r" b="b" t="t" l="l"/>
            <a:pathLst>
              <a:path h="5667672" w="5667672">
                <a:moveTo>
                  <a:pt x="0" y="0"/>
                </a:moveTo>
                <a:lnTo>
                  <a:pt x="5667672" y="0"/>
                </a:lnTo>
                <a:lnTo>
                  <a:pt x="5667672" y="5667673"/>
                </a:lnTo>
                <a:lnTo>
                  <a:pt x="0" y="56676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542985" y="4328815"/>
            <a:ext cx="447675" cy="6929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25"/>
              </a:lnSpc>
            </a:pPr>
            <a:r>
              <a:rPr lang="en-US" sz="3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2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426554" y="6723906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Educational Focus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2426554" y="7267129"/>
            <a:ext cx="4814292" cy="574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Lessons on animal care and farm life</a:t>
            </a:r>
          </a:p>
        </p:txBody>
      </p:sp>
      <p:sp>
        <p:nvSpPr>
          <p:cNvPr name="Freeform 16" id="16" descr="preencoded.png"/>
          <p:cNvSpPr/>
          <p:nvPr/>
        </p:nvSpPr>
        <p:spPr>
          <a:xfrm flipH="false" flipV="false" rot="0">
            <a:off x="6310164" y="3048892"/>
            <a:ext cx="5667672" cy="5667672"/>
          </a:xfrm>
          <a:custGeom>
            <a:avLst/>
            <a:gdLst/>
            <a:ahLst/>
            <a:cxnLst/>
            <a:rect r="r" b="b" t="t" l="l"/>
            <a:pathLst>
              <a:path h="5667672" w="5667672">
                <a:moveTo>
                  <a:pt x="0" y="0"/>
                </a:moveTo>
                <a:lnTo>
                  <a:pt x="5667672" y="0"/>
                </a:lnTo>
                <a:lnTo>
                  <a:pt x="5667672" y="5667673"/>
                </a:lnTo>
                <a:lnTo>
                  <a:pt x="0" y="566767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0060781" y="7092404"/>
            <a:ext cx="447675" cy="6929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25"/>
              </a:lnSpc>
            </a:pPr>
            <a:r>
              <a:rPr lang="en-US" sz="3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3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341215" y="6484590"/>
            <a:ext cx="3520231" cy="458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437"/>
              </a:lnSpc>
            </a:pPr>
            <a:r>
              <a:rPr lang="en-US" sz="275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Family-Friendly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47155" y="7027812"/>
            <a:ext cx="4814292" cy="1052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750"/>
              </a:lnSpc>
            </a:pPr>
            <a:r>
              <a:rPr lang="en-US" sz="2312">
                <a:solidFill>
                  <a:srgbClr val="00002E"/>
                </a:solidFill>
                <a:latin typeface="PT Sans"/>
                <a:ea typeface="PT Sans"/>
                <a:cs typeface="PT Sans"/>
                <a:sym typeface="PT Sans"/>
              </a:rPr>
              <a:t>Safe, shaded, and entertaining environment</a:t>
            </a:r>
          </a:p>
        </p:txBody>
      </p:sp>
      <p:sp>
        <p:nvSpPr>
          <p:cNvPr name="Freeform 20" id="20" descr="preencoded.png"/>
          <p:cNvSpPr/>
          <p:nvPr/>
        </p:nvSpPr>
        <p:spPr>
          <a:xfrm flipH="false" flipV="false" rot="0">
            <a:off x="6310164" y="3048892"/>
            <a:ext cx="5667672" cy="5667672"/>
          </a:xfrm>
          <a:custGeom>
            <a:avLst/>
            <a:gdLst/>
            <a:ahLst/>
            <a:cxnLst/>
            <a:rect r="r" b="b" t="t" l="l"/>
            <a:pathLst>
              <a:path h="5667672" w="5667672">
                <a:moveTo>
                  <a:pt x="0" y="0"/>
                </a:moveTo>
                <a:lnTo>
                  <a:pt x="5667672" y="0"/>
                </a:lnTo>
                <a:lnTo>
                  <a:pt x="5667672" y="5667673"/>
                </a:lnTo>
                <a:lnTo>
                  <a:pt x="0" y="566767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7297191" y="6610201"/>
            <a:ext cx="447675" cy="6929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25"/>
              </a:lnSpc>
            </a:pPr>
            <a:r>
              <a:rPr lang="en-US" sz="3500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4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3F3FF">
                <a:alpha val="56078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0" y="0"/>
            <a:ext cx="6858000" cy="10291911"/>
          </a:xfrm>
          <a:custGeom>
            <a:avLst/>
            <a:gdLst/>
            <a:ahLst/>
            <a:cxnLst/>
            <a:rect r="r" b="b" t="t" l="l"/>
            <a:pathLst>
              <a:path h="10291911" w="6858000">
                <a:moveTo>
                  <a:pt x="0" y="0"/>
                </a:moveTo>
                <a:lnTo>
                  <a:pt x="6858000" y="0"/>
                </a:lnTo>
                <a:lnTo>
                  <a:pt x="6858000" y="10291911"/>
                </a:lnTo>
                <a:lnTo>
                  <a:pt x="0" y="102919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" r="0" b="-22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658100" y="609600"/>
            <a:ext cx="5378946" cy="6913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50"/>
              </a:lnSpc>
            </a:pPr>
            <a:r>
              <a:rPr lang="en-US" sz="4187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Plan Your Visit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658100" y="1872406"/>
            <a:ext cx="9829800" cy="64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37"/>
              </a:lnSpc>
            </a:pPr>
            <a:r>
              <a:rPr lang="en-US" sz="5937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7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228189" y="2779216"/>
            <a:ext cx="2689472" cy="3551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25"/>
              </a:lnSpc>
            </a:pPr>
            <a:r>
              <a:rPr lang="en-US" sz="2062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Safari Villages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658100" y="4048720"/>
            <a:ext cx="9829800" cy="64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37"/>
              </a:lnSpc>
            </a:pPr>
            <a:r>
              <a:rPr lang="en-US" sz="5937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2500+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1228189" y="4955530"/>
            <a:ext cx="2689472" cy="3551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25"/>
              </a:lnSpc>
            </a:pPr>
            <a:r>
              <a:rPr lang="en-US" sz="2062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Animals to Encounter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658100" y="6225034"/>
            <a:ext cx="9829800" cy="64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37"/>
              </a:lnSpc>
            </a:pPr>
            <a:r>
              <a:rPr lang="en-US" sz="5937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365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228189" y="7131844"/>
            <a:ext cx="2689472" cy="3551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25"/>
              </a:lnSpc>
            </a:pPr>
            <a:r>
              <a:rPr lang="en-US" sz="2062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Open All Year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658100" y="8401347"/>
            <a:ext cx="9829800" cy="64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37"/>
              </a:lnSpc>
            </a:pPr>
            <a:r>
              <a:rPr lang="en-US" sz="5937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9AM-6PM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228189" y="9308158"/>
            <a:ext cx="2689472" cy="3551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25"/>
              </a:lnSpc>
            </a:pPr>
            <a:r>
              <a:rPr lang="en-US" sz="2062" b="true">
                <a:solidFill>
                  <a:srgbClr val="00002E"/>
                </a:solidFill>
                <a:latin typeface="Nunito Bold"/>
                <a:ea typeface="Nunito Bold"/>
                <a:cs typeface="Nunito Bold"/>
                <a:sym typeface="Nunito Bold"/>
              </a:rPr>
              <a:t>Daily Visiting Hours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8148" r="0" b="-814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70396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00000">
                <a:alpha val="43529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2059602"/>
            <a:ext cx="8885336" cy="1858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74"/>
              </a:lnSpc>
            </a:pPr>
            <a:r>
              <a:rPr lang="en-US" sz="5899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Contact &amp; More Information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0" y="4956966"/>
            <a:ext cx="18288000" cy="1992021"/>
            <a:chOff x="0" y="0"/>
            <a:chExt cx="4816593" cy="524647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524647"/>
            </a:xfrm>
            <a:custGeom>
              <a:avLst/>
              <a:gdLst/>
              <a:ahLst/>
              <a:cxnLst/>
              <a:rect r="r" b="b" t="t" l="l"/>
              <a:pathLst>
                <a:path h="52464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524647"/>
                  </a:lnTo>
                  <a:lnTo>
                    <a:pt x="0" y="524647"/>
                  </a:lnTo>
                  <a:close/>
                </a:path>
              </a:pathLst>
            </a:custGeom>
            <a:solidFill>
              <a:srgbClr val="000000">
                <a:alpha val="70980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95250"/>
              <a:ext cx="4816593" cy="61989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4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7155" y="5194846"/>
            <a:ext cx="3520231" cy="494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37"/>
              </a:lnSpc>
            </a:pPr>
            <a:r>
              <a:rPr lang="en-US" sz="3149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Website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7155" y="5848201"/>
            <a:ext cx="4910732" cy="5119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98"/>
              </a:lnSpc>
            </a:pPr>
            <a:r>
              <a:rPr lang="en-US" sz="2712" u="sng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  <a:hlinkClick r:id="rId4" tooltip="https://dubaisafariparks.ae/"/>
              </a:rPr>
              <a:t>https://dubaisafariparks.ae/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697266" y="5194846"/>
            <a:ext cx="3520231" cy="494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37"/>
              </a:lnSpc>
            </a:pPr>
            <a:r>
              <a:rPr lang="en-US" sz="3149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Phone Number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697266" y="5848201"/>
            <a:ext cx="4910732" cy="5119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98"/>
              </a:lnSpc>
            </a:pPr>
            <a:r>
              <a:rPr lang="en-US" sz="2712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+971-56-787-7222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2347376" y="5194846"/>
            <a:ext cx="3520231" cy="4943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37"/>
              </a:lnSpc>
            </a:pPr>
            <a:r>
              <a:rPr lang="en-US" sz="3149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Visit Experience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347376" y="5848201"/>
            <a:ext cx="4910732" cy="10644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98"/>
              </a:lnSpc>
            </a:pPr>
            <a:r>
              <a:rPr lang="en-US" sz="2712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Book tickets and guided tours online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DAGoKkFzdGo</dc:identifier>
  <dcterms:modified xsi:type="dcterms:W3CDTF">2011-08-01T06:04:30Z</dcterms:modified>
  <cp:revision>1</cp:revision>
  <dc:title>Discover-Dubai-Safari-Park.pptx</dc:title>
</cp:coreProperties>
</file>