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72" r:id="rId1"/>
  </p:sldMasterIdLst>
  <p:notesMasterIdLst>
    <p:notesMasterId r:id="rId14"/>
  </p:notesMasterIdLst>
  <p:sldIdLst>
    <p:sldId id="273" r:id="rId2"/>
    <p:sldId id="272" r:id="rId3"/>
    <p:sldId id="274" r:id="rId4"/>
    <p:sldId id="275" r:id="rId5"/>
    <p:sldId id="276" r:id="rId6"/>
    <p:sldId id="277" r:id="rId7"/>
    <p:sldId id="278" r:id="rId8"/>
    <p:sldId id="279" r:id="rId9"/>
    <p:sldId id="280" r:id="rId10"/>
    <p:sldId id="281" r:id="rId11"/>
    <p:sldId id="282" r:id="rId12"/>
    <p:sldId id="283" r:id="rId13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00EE00"/>
    <a:srgbClr val="00FF00"/>
    <a:srgbClr val="DE0099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84380"/>
    <p:restoredTop sz="94660"/>
  </p:normalViewPr>
  <p:slideViewPr>
    <p:cSldViewPr>
      <p:cViewPr>
        <p:scale>
          <a:sx n="85" d="100"/>
          <a:sy n="85" d="100"/>
        </p:scale>
        <p:origin x="-66" y="83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38A2A90F-6D62-492E-BA4D-143C8A9E4A0B}" type="datetimeFigureOut">
              <a:rPr lang="ar-SA" smtClean="0"/>
              <a:pPr/>
              <a:t>14/11/33</a:t>
            </a:fld>
            <a:endParaRPr lang="ar-SA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2D7C032C-CE10-493C-A8D2-BBA850C90242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34299623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A16108-0E44-4AB5-BE44-92ED35E0BFB7}" type="datetimeFigureOut">
              <a:rPr lang="ar-SA" smtClean="0"/>
              <a:pPr/>
              <a:t>14/11/33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1FB79B-0538-4833-9E77-3F6A77BA98B5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22481877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A16108-0E44-4AB5-BE44-92ED35E0BFB7}" type="datetimeFigureOut">
              <a:rPr lang="ar-SA" smtClean="0"/>
              <a:pPr/>
              <a:t>14/11/33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1FB79B-0538-4833-9E77-3F6A77BA98B5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32406233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A16108-0E44-4AB5-BE44-92ED35E0BFB7}" type="datetimeFigureOut">
              <a:rPr lang="ar-SA" smtClean="0"/>
              <a:pPr/>
              <a:t>14/11/33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1FB79B-0538-4833-9E77-3F6A77BA98B5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9183343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A16108-0E44-4AB5-BE44-92ED35E0BFB7}" type="datetimeFigureOut">
              <a:rPr lang="ar-SA" smtClean="0"/>
              <a:pPr/>
              <a:t>14/11/33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1FB79B-0538-4833-9E77-3F6A77BA98B5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13842038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A16108-0E44-4AB5-BE44-92ED35E0BFB7}" type="datetimeFigureOut">
              <a:rPr lang="ar-SA" smtClean="0"/>
              <a:pPr/>
              <a:t>14/11/33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1FB79B-0538-4833-9E77-3F6A77BA98B5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24715907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A16108-0E44-4AB5-BE44-92ED35E0BFB7}" type="datetimeFigureOut">
              <a:rPr lang="ar-SA" smtClean="0"/>
              <a:pPr/>
              <a:t>14/11/33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1FB79B-0538-4833-9E77-3F6A77BA98B5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26139278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A16108-0E44-4AB5-BE44-92ED35E0BFB7}" type="datetimeFigureOut">
              <a:rPr lang="ar-SA" smtClean="0"/>
              <a:pPr/>
              <a:t>14/11/33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1FB79B-0538-4833-9E77-3F6A77BA98B5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18691269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A16108-0E44-4AB5-BE44-92ED35E0BFB7}" type="datetimeFigureOut">
              <a:rPr lang="ar-SA" smtClean="0"/>
              <a:pPr/>
              <a:t>14/11/33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1FB79B-0538-4833-9E77-3F6A77BA98B5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17970381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A16108-0E44-4AB5-BE44-92ED35E0BFB7}" type="datetimeFigureOut">
              <a:rPr lang="ar-SA" smtClean="0"/>
              <a:pPr/>
              <a:t>14/11/33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1FB79B-0538-4833-9E77-3F6A77BA98B5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7486644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A16108-0E44-4AB5-BE44-92ED35E0BFB7}" type="datetimeFigureOut">
              <a:rPr lang="ar-SA" smtClean="0"/>
              <a:pPr/>
              <a:t>14/11/33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1FB79B-0538-4833-9E77-3F6A77BA98B5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14067689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A16108-0E44-4AB5-BE44-92ED35E0BFB7}" type="datetimeFigureOut">
              <a:rPr lang="ar-SA" smtClean="0"/>
              <a:pPr/>
              <a:t>14/11/33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1FB79B-0538-4833-9E77-3F6A77BA98B5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39382339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A16108-0E44-4AB5-BE44-92ED35E0BFB7}" type="datetimeFigureOut">
              <a:rPr lang="ar-SA" smtClean="0"/>
              <a:pPr/>
              <a:t>14/11/33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1FB79B-0538-4833-9E77-3F6A77BA98B5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38519497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8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عنصر نائب للمحتوى 2"/>
          <p:cNvSpPr txBox="1">
            <a:spLocks/>
          </p:cNvSpPr>
          <p:nvPr/>
        </p:nvSpPr>
        <p:spPr>
          <a:xfrm>
            <a:off x="228600" y="457200"/>
            <a:ext cx="8610600" cy="5668963"/>
          </a:xfrm>
          <a:prstGeom prst="rect">
            <a:avLst/>
          </a:prstGeom>
          <a:solidFill>
            <a:schemeClr val="accent6">
              <a:lumMod val="60000"/>
              <a:lumOff val="40000"/>
              <a:alpha val="45000"/>
            </a:schemeClr>
          </a:solidFill>
          <a:ln w="25400" cap="rnd" cmpd="thickThin">
            <a:solidFill>
              <a:srgbClr val="DE0099"/>
            </a:solidFill>
            <a:miter lim="800000"/>
          </a:ln>
        </p:spPr>
        <p:txBody>
          <a:bodyPr vert="horz" lIns="91440" tIns="45720" rIns="91440" bIns="45720" rtlCol="1">
            <a:normAutofit/>
          </a:bodyPr>
          <a:lstStyle>
            <a:lvl1pPr marL="0" indent="0" algn="ctr" defTabSz="914400" rtl="1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1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1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1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1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1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1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1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1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</a:pPr>
            <a:endParaRPr lang="ar-SA" sz="2800" b="1" dirty="0" smtClean="0">
              <a:solidFill>
                <a:srgbClr val="C00000"/>
              </a:solidFill>
            </a:endParaRPr>
          </a:p>
          <a:p>
            <a:endParaRPr lang="ar-SA" dirty="0"/>
          </a:p>
        </p:txBody>
      </p:sp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ar-SA" dirty="0" smtClean="0">
                <a:cs typeface="PT Bold Heading" pitchFamily="2" charset="-78"/>
              </a:rPr>
              <a:t>المحاضرة الثانيــــة</a:t>
            </a:r>
            <a:endParaRPr lang="ar-SA" dirty="0">
              <a:cs typeface="PT Bold Heading" pitchFamily="2" charset="-78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3738349" y="681251"/>
            <a:ext cx="1676400" cy="74766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802701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228600" y="457200"/>
            <a:ext cx="8610600" cy="5668963"/>
          </a:xfrm>
          <a:solidFill>
            <a:schemeClr val="accent6">
              <a:lumMod val="60000"/>
              <a:lumOff val="40000"/>
              <a:alpha val="45000"/>
            </a:schemeClr>
          </a:solidFill>
          <a:ln w="25400" cap="rnd" cmpd="thickThin">
            <a:solidFill>
              <a:srgbClr val="DE0099"/>
            </a:solidFill>
            <a:miter lim="800000"/>
          </a:ln>
        </p:spPr>
        <p:txBody>
          <a:bodyPr/>
          <a:lstStyle/>
          <a:p>
            <a:pPr marL="0" lvl="0" indent="0">
              <a:spcBef>
                <a:spcPts val="0"/>
              </a:spcBef>
              <a:buNone/>
            </a:pPr>
            <a:endParaRPr lang="ar-SA" sz="2800" b="1" dirty="0" smtClean="0">
              <a:solidFill>
                <a:srgbClr val="C00000"/>
              </a:solidFill>
            </a:endParaRPr>
          </a:p>
          <a:p>
            <a:pPr marL="0" indent="0">
              <a:buNone/>
            </a:pPr>
            <a:endParaRPr lang="ar-SA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58174" t="23738" r="5936" b="24202"/>
          <a:stretch/>
        </p:blipFill>
        <p:spPr bwMode="auto">
          <a:xfrm>
            <a:off x="228599" y="457199"/>
            <a:ext cx="1122681" cy="106680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5739" r="19112"/>
          <a:stretch/>
        </p:blipFill>
        <p:spPr bwMode="auto">
          <a:xfrm>
            <a:off x="152400" y="1524000"/>
            <a:ext cx="1222173" cy="10668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001" r="8667"/>
          <a:stretch/>
        </p:blipFill>
        <p:spPr bwMode="auto">
          <a:xfrm>
            <a:off x="228600" y="2746952"/>
            <a:ext cx="1175445" cy="98684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25833"/>
          <a:stretch/>
        </p:blipFill>
        <p:spPr bwMode="auto">
          <a:xfrm>
            <a:off x="228600" y="3715486"/>
            <a:ext cx="1153159" cy="108511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4" name="Picture 10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45471" t="5205"/>
          <a:stretch/>
        </p:blipFill>
        <p:spPr bwMode="auto">
          <a:xfrm>
            <a:off x="214784" y="4876800"/>
            <a:ext cx="1156816" cy="115121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مربع نص 3"/>
          <p:cNvSpPr txBox="1"/>
          <p:nvPr/>
        </p:nvSpPr>
        <p:spPr>
          <a:xfrm>
            <a:off x="1295400" y="322957"/>
            <a:ext cx="7543800" cy="6001643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lvl="0">
              <a:lnSpc>
                <a:spcPct val="150000"/>
              </a:lnSpc>
            </a:pPr>
            <a:r>
              <a:rPr lang="ar-SA" sz="2000" dirty="0">
                <a:solidFill>
                  <a:srgbClr val="00B050"/>
                </a:solidFill>
                <a:cs typeface="AL-Mateen" pitchFamily="2" charset="-78"/>
              </a:rPr>
              <a:t>2- مناعة مكتسبة صناعية  </a:t>
            </a:r>
            <a:r>
              <a:rPr lang="en-US" sz="2000" dirty="0" smtClean="0">
                <a:solidFill>
                  <a:srgbClr val="00B050"/>
                </a:solidFill>
                <a:cs typeface="AL-Mateen" pitchFamily="2" charset="-78"/>
              </a:rPr>
              <a:t> </a:t>
            </a:r>
            <a:r>
              <a:rPr lang="en-US" sz="2000" dirty="0" smtClean="0">
                <a:solidFill>
                  <a:srgbClr val="00B050"/>
                </a:solidFill>
                <a:latin typeface="Adobe Garamond Pro Bold" pitchFamily="18" charset="0"/>
              </a:rPr>
              <a:t>Artificial </a:t>
            </a:r>
            <a:r>
              <a:rPr lang="en-US" sz="2000" dirty="0" err="1">
                <a:solidFill>
                  <a:srgbClr val="00B050"/>
                </a:solidFill>
                <a:latin typeface="Adobe Garamond Pro Bold" pitchFamily="18" charset="0"/>
              </a:rPr>
              <a:t>Acq</a:t>
            </a:r>
            <a:r>
              <a:rPr lang="en-US" sz="2000" dirty="0">
                <a:solidFill>
                  <a:srgbClr val="00B050"/>
                </a:solidFill>
                <a:latin typeface="Adobe Garamond Pro Bold" pitchFamily="18" charset="0"/>
              </a:rPr>
              <a:t>. </a:t>
            </a:r>
            <a:r>
              <a:rPr lang="en-US" sz="2000" dirty="0" err="1">
                <a:solidFill>
                  <a:srgbClr val="00B050"/>
                </a:solidFill>
                <a:latin typeface="Adobe Garamond Pro Bold" pitchFamily="18" charset="0"/>
              </a:rPr>
              <a:t>Imm</a:t>
            </a:r>
            <a:r>
              <a:rPr lang="en-US" sz="2000" dirty="0">
                <a:solidFill>
                  <a:srgbClr val="00B050"/>
                </a:solidFill>
                <a:latin typeface="Adobe Garamond Pro Bold" pitchFamily="18" charset="0"/>
              </a:rPr>
              <a:t>. </a:t>
            </a:r>
            <a:r>
              <a:rPr lang="ar-SA" dirty="0"/>
              <a:t>وهي إما :</a:t>
            </a:r>
            <a:endParaRPr lang="en-US" dirty="0"/>
          </a:p>
          <a:p>
            <a:pPr lvl="0">
              <a:lnSpc>
                <a:spcPct val="150000"/>
              </a:lnSpc>
            </a:pPr>
            <a:r>
              <a:rPr lang="ar-SA" b="1" u="sng" dirty="0">
                <a:solidFill>
                  <a:srgbClr val="7030A0"/>
                </a:solidFill>
                <a:latin typeface="GE SS Two Bold" pitchFamily="18" charset="-78"/>
                <a:ea typeface="GE SS Two Bold" pitchFamily="18" charset="-78"/>
                <a:cs typeface="GE SS Two Bold" pitchFamily="18" charset="-78"/>
              </a:rPr>
              <a:t>أ- مناعة سلبية  </a:t>
            </a:r>
            <a:r>
              <a:rPr lang="en-US" b="1" u="sng" dirty="0">
                <a:solidFill>
                  <a:srgbClr val="7030A0"/>
                </a:solidFill>
                <a:latin typeface="GE SS Two Bold" pitchFamily="18" charset="-78"/>
                <a:ea typeface="GE SS Two Bold" pitchFamily="18" charset="-78"/>
                <a:cs typeface="GE SS Two Bold" pitchFamily="18" charset="-78"/>
              </a:rPr>
              <a:t>Passive</a:t>
            </a:r>
            <a:r>
              <a:rPr lang="ar-SA" b="1" u="sng" dirty="0">
                <a:solidFill>
                  <a:srgbClr val="7030A0"/>
                </a:solidFill>
                <a:latin typeface="GE SS Two Bold" pitchFamily="18" charset="-78"/>
                <a:ea typeface="GE SS Two Bold" pitchFamily="18" charset="-78"/>
                <a:cs typeface="GE SS Two Bold" pitchFamily="18" charset="-78"/>
              </a:rPr>
              <a:t>:</a:t>
            </a:r>
            <a:endParaRPr lang="en-US" b="1" u="sng" dirty="0">
              <a:solidFill>
                <a:srgbClr val="7030A0"/>
              </a:solidFill>
              <a:latin typeface="GE SS Two Bold" pitchFamily="18" charset="-78"/>
              <a:ea typeface="GE SS Two Bold" pitchFamily="18" charset="-78"/>
              <a:cs typeface="GE SS Two Bold" pitchFamily="18" charset="-78"/>
            </a:endParaRPr>
          </a:p>
          <a:p>
            <a:pPr lvl="0">
              <a:lnSpc>
                <a:spcPct val="150000"/>
              </a:lnSpc>
            </a:pPr>
            <a:r>
              <a:rPr lang="ar-SA" sz="2000" b="1" dirty="0">
                <a:latin typeface="Traditional Arabic" pitchFamily="18" charset="-78"/>
                <a:cs typeface="Traditional Arabic" pitchFamily="18" charset="-78"/>
              </a:rPr>
              <a:t>- تُعطى على شكل أمصال خاصة وجاما </a:t>
            </a:r>
            <a:r>
              <a:rPr lang="ar-SA" sz="2000" b="1" dirty="0" err="1">
                <a:latin typeface="Traditional Arabic" pitchFamily="18" charset="-78"/>
                <a:cs typeface="Traditional Arabic" pitchFamily="18" charset="-78"/>
              </a:rPr>
              <a:t>جلوبيولين</a:t>
            </a:r>
            <a:r>
              <a:rPr lang="ar-SA" sz="2000" b="1" dirty="0">
                <a:latin typeface="Traditional Arabic" pitchFamily="18" charset="-78"/>
                <a:cs typeface="Traditional Arabic" pitchFamily="18" charset="-78"/>
              </a:rPr>
              <a:t> حيث يحقن الإنسان بالأجسام المضادة التي تحمي الجسم وتعطيه المناعة خلال ساعات أو أيام .</a:t>
            </a:r>
            <a:endParaRPr lang="en-US" sz="2000" b="1" dirty="0">
              <a:latin typeface="Traditional Arabic" pitchFamily="18" charset="-78"/>
              <a:cs typeface="Traditional Arabic" pitchFamily="18" charset="-78"/>
            </a:endParaRPr>
          </a:p>
          <a:p>
            <a:pPr lvl="0">
              <a:lnSpc>
                <a:spcPct val="150000"/>
              </a:lnSpc>
            </a:pPr>
            <a:r>
              <a:rPr lang="ar-SA" sz="2000" b="1" dirty="0">
                <a:latin typeface="Traditional Arabic" pitchFamily="18" charset="-78"/>
                <a:cs typeface="Traditional Arabic" pitchFamily="18" charset="-78"/>
              </a:rPr>
              <a:t>- بقائها في الجسم يزول سريعاً في فترة زمنية قصيرة .</a:t>
            </a:r>
            <a:endParaRPr lang="en-US" sz="2000" b="1" dirty="0">
              <a:latin typeface="Traditional Arabic" pitchFamily="18" charset="-78"/>
              <a:cs typeface="Traditional Arabic" pitchFamily="18" charset="-78"/>
            </a:endParaRPr>
          </a:p>
          <a:p>
            <a:pPr lvl="0">
              <a:lnSpc>
                <a:spcPct val="150000"/>
              </a:lnSpc>
            </a:pPr>
            <a:r>
              <a:rPr lang="ar-SA" sz="2000" b="1" dirty="0">
                <a:latin typeface="Traditional Arabic" pitchFamily="18" charset="-78"/>
                <a:cs typeface="Traditional Arabic" pitchFamily="18" charset="-78"/>
              </a:rPr>
              <a:t>- </a:t>
            </a:r>
            <a:r>
              <a:rPr lang="ar-SA" sz="2000" b="1">
                <a:latin typeface="Traditional Arabic" pitchFamily="18" charset="-78"/>
                <a:cs typeface="Traditional Arabic" pitchFamily="18" charset="-78"/>
              </a:rPr>
              <a:t>مثل </a:t>
            </a:r>
            <a:r>
              <a:rPr lang="ar-SA" sz="2000" b="1" smtClean="0">
                <a:latin typeface="Traditional Arabic" pitchFamily="18" charset="-78"/>
                <a:cs typeface="Traditional Arabic" pitchFamily="18" charset="-78"/>
              </a:rPr>
              <a:t> التعرض للسعة </a:t>
            </a:r>
            <a:r>
              <a:rPr lang="ar-SA" sz="2000" b="1" dirty="0">
                <a:latin typeface="Traditional Arabic" pitchFamily="18" charset="-78"/>
                <a:cs typeface="Traditional Arabic" pitchFamily="18" charset="-78"/>
              </a:rPr>
              <a:t>عقرب ، عضة أفعى ، عضة كلب ،  التهاب  الكبد .</a:t>
            </a:r>
            <a:endParaRPr lang="en-US" sz="2000" b="1" dirty="0">
              <a:latin typeface="Traditional Arabic" pitchFamily="18" charset="-78"/>
              <a:cs typeface="Traditional Arabic" pitchFamily="18" charset="-78"/>
            </a:endParaRPr>
          </a:p>
          <a:p>
            <a:pPr>
              <a:lnSpc>
                <a:spcPct val="150000"/>
              </a:lnSpc>
            </a:pPr>
            <a:r>
              <a:rPr lang="ar-SA" b="1" u="sng" dirty="0">
                <a:solidFill>
                  <a:srgbClr val="7030A0"/>
                </a:solidFill>
                <a:latin typeface="GE SS Two Bold" pitchFamily="18" charset="-78"/>
                <a:ea typeface="GE SS Two Bold" pitchFamily="18" charset="-78"/>
                <a:cs typeface="GE SS Two Bold" pitchFamily="18" charset="-78"/>
              </a:rPr>
              <a:t>ب- مناعة إيجابية  </a:t>
            </a:r>
            <a:r>
              <a:rPr lang="en-US" b="1" u="sng" dirty="0">
                <a:solidFill>
                  <a:srgbClr val="7030A0"/>
                </a:solidFill>
                <a:latin typeface="GE SS Two Bold" pitchFamily="18" charset="-78"/>
                <a:ea typeface="GE SS Two Bold" pitchFamily="18" charset="-78"/>
                <a:cs typeface="GE SS Two Bold" pitchFamily="18" charset="-78"/>
              </a:rPr>
              <a:t>Active</a:t>
            </a:r>
            <a:r>
              <a:rPr lang="ar-SA" b="1" u="sng" dirty="0">
                <a:solidFill>
                  <a:srgbClr val="7030A0"/>
                </a:solidFill>
                <a:latin typeface="GE SS Two Bold" pitchFamily="18" charset="-78"/>
                <a:ea typeface="GE SS Two Bold" pitchFamily="18" charset="-78"/>
                <a:cs typeface="GE SS Two Bold" pitchFamily="18" charset="-78"/>
              </a:rPr>
              <a:t>:</a:t>
            </a:r>
            <a:endParaRPr lang="en-US" b="1" u="sng" dirty="0">
              <a:solidFill>
                <a:srgbClr val="7030A0"/>
              </a:solidFill>
              <a:latin typeface="GE SS Two Bold" pitchFamily="18" charset="-78"/>
              <a:ea typeface="GE SS Two Bold" pitchFamily="18" charset="-78"/>
              <a:cs typeface="GE SS Two Bold" pitchFamily="18" charset="-78"/>
            </a:endParaRPr>
          </a:p>
          <a:p>
            <a:pPr>
              <a:lnSpc>
                <a:spcPct val="150000"/>
              </a:lnSpc>
            </a:pPr>
            <a:r>
              <a:rPr lang="ar-SA" sz="2000" b="1" dirty="0">
                <a:latin typeface="Traditional Arabic" pitchFamily="18" charset="-78"/>
                <a:cs typeface="Traditional Arabic" pitchFamily="18" charset="-78"/>
              </a:rPr>
              <a:t>- تنتج عن التطعيم بإعطاء جسم الإنسان الميكروبات بكميات ضئيلة وبعد قتلها ، أو تخفيض درجة حيويتها وفاعليتها ، أو بإعطاء الجسم كمية قليلة من السموم ( الكزاز ) .</a:t>
            </a:r>
            <a:endParaRPr lang="en-US" sz="2000" b="1" dirty="0">
              <a:latin typeface="Traditional Arabic" pitchFamily="18" charset="-78"/>
              <a:cs typeface="Traditional Arabic" pitchFamily="18" charset="-78"/>
            </a:endParaRPr>
          </a:p>
          <a:p>
            <a:pPr>
              <a:lnSpc>
                <a:spcPct val="150000"/>
              </a:lnSpc>
            </a:pPr>
            <a:r>
              <a:rPr lang="ar-SA" sz="2000" b="1" dirty="0">
                <a:latin typeface="Traditional Arabic" pitchFamily="18" charset="-78"/>
                <a:cs typeface="Traditional Arabic" pitchFamily="18" charset="-78"/>
              </a:rPr>
              <a:t> - يقوم الجسم بالتفاعل مع هذه الأجسام الغريبة ( ميكروبات ، السموم ) والتي تُعرف </a:t>
            </a:r>
            <a:r>
              <a:rPr lang="ar-SA" sz="2000" b="1" dirty="0" err="1">
                <a:latin typeface="Traditional Arabic" pitchFamily="18" charset="-78"/>
                <a:cs typeface="Traditional Arabic" pitchFamily="18" charset="-78"/>
              </a:rPr>
              <a:t>بالأنتيجين</a:t>
            </a:r>
            <a:r>
              <a:rPr lang="ar-SA" sz="2000" b="1" dirty="0">
                <a:latin typeface="Traditional Arabic" pitchFamily="18" charset="-78"/>
                <a:cs typeface="Traditional Arabic" pitchFamily="18" charset="-78"/>
              </a:rPr>
              <a:t> أو مولدات الأجسام المضادة فتكسبه مناعة .</a:t>
            </a:r>
            <a:endParaRPr lang="en-US" sz="2000" b="1" dirty="0">
              <a:latin typeface="Traditional Arabic" pitchFamily="18" charset="-78"/>
              <a:cs typeface="Traditional Arabic" pitchFamily="18" charset="-78"/>
            </a:endParaRPr>
          </a:p>
          <a:p>
            <a:pPr>
              <a:lnSpc>
                <a:spcPct val="150000"/>
              </a:lnSpc>
            </a:pPr>
            <a:r>
              <a:rPr lang="ar-SA" sz="2000" b="1" dirty="0">
                <a:latin typeface="Traditional Arabic" pitchFamily="18" charset="-78"/>
                <a:cs typeface="Traditional Arabic" pitchFamily="18" charset="-78"/>
              </a:rPr>
              <a:t>- تعتبر المناعة إيجابية لأن الجسم يقوم بنفسه بتكوين الأجسام المضادة .</a:t>
            </a:r>
            <a:endParaRPr lang="en-US" sz="2000" b="1" dirty="0">
              <a:latin typeface="Traditional Arabic" pitchFamily="18" charset="-78"/>
              <a:cs typeface="Traditional Arabic" pitchFamily="18" charset="-78"/>
            </a:endParaRPr>
          </a:p>
          <a:p>
            <a:pPr>
              <a:lnSpc>
                <a:spcPct val="150000"/>
              </a:lnSpc>
            </a:pPr>
            <a:r>
              <a:rPr lang="ar-SA" sz="2000" b="1" dirty="0">
                <a:latin typeface="Traditional Arabic" pitchFamily="18" charset="-78"/>
                <a:cs typeface="Traditional Arabic" pitchFamily="18" charset="-78"/>
              </a:rPr>
              <a:t>- تبقى هذه المناعة لفترة زمنية طويلة حسب نوع  المرض .</a:t>
            </a:r>
            <a:endParaRPr lang="en-US" sz="2000" b="1" dirty="0">
              <a:latin typeface="Traditional Arabic" pitchFamily="18" charset="-78"/>
              <a:cs typeface="Traditional Arabic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96212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228600" y="457200"/>
            <a:ext cx="8610600" cy="5668963"/>
          </a:xfrm>
          <a:solidFill>
            <a:schemeClr val="accent6">
              <a:lumMod val="60000"/>
              <a:lumOff val="40000"/>
              <a:alpha val="45000"/>
            </a:schemeClr>
          </a:solidFill>
          <a:ln w="25400" cap="rnd" cmpd="thickThin">
            <a:solidFill>
              <a:srgbClr val="DE0099"/>
            </a:solidFill>
            <a:miter lim="800000"/>
          </a:ln>
        </p:spPr>
        <p:txBody>
          <a:bodyPr/>
          <a:lstStyle/>
          <a:p>
            <a:pPr marL="0" lvl="0" indent="0">
              <a:spcBef>
                <a:spcPts val="0"/>
              </a:spcBef>
              <a:buNone/>
            </a:pPr>
            <a:endParaRPr lang="ar-SA" sz="2800" b="1" dirty="0" smtClean="0">
              <a:solidFill>
                <a:srgbClr val="C00000"/>
              </a:solidFill>
            </a:endParaRPr>
          </a:p>
          <a:p>
            <a:pPr marL="0" indent="0">
              <a:buNone/>
            </a:pPr>
            <a:endParaRPr lang="ar-SA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58174" t="23738" r="5936" b="24202"/>
          <a:stretch/>
        </p:blipFill>
        <p:spPr bwMode="auto">
          <a:xfrm>
            <a:off x="228599" y="457199"/>
            <a:ext cx="1122681" cy="106680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5739" r="19112"/>
          <a:stretch/>
        </p:blipFill>
        <p:spPr bwMode="auto">
          <a:xfrm>
            <a:off x="152400" y="1524000"/>
            <a:ext cx="1222173" cy="10668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001" r="8667"/>
          <a:stretch/>
        </p:blipFill>
        <p:spPr bwMode="auto">
          <a:xfrm>
            <a:off x="228600" y="2746952"/>
            <a:ext cx="1175445" cy="98684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25833"/>
          <a:stretch/>
        </p:blipFill>
        <p:spPr bwMode="auto">
          <a:xfrm>
            <a:off x="228600" y="3715486"/>
            <a:ext cx="1153159" cy="108511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4" name="Picture 10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45471" t="5205"/>
          <a:stretch/>
        </p:blipFill>
        <p:spPr bwMode="auto">
          <a:xfrm>
            <a:off x="214784" y="4876800"/>
            <a:ext cx="1156816" cy="115121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315414" y="882354"/>
            <a:ext cx="5304586" cy="475644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493613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228600" y="457200"/>
            <a:ext cx="8610600" cy="5668963"/>
          </a:xfrm>
          <a:solidFill>
            <a:schemeClr val="accent6">
              <a:lumMod val="60000"/>
              <a:lumOff val="40000"/>
              <a:alpha val="45000"/>
            </a:schemeClr>
          </a:solidFill>
          <a:ln w="25400" cap="rnd" cmpd="thickThin">
            <a:solidFill>
              <a:srgbClr val="DE0099"/>
            </a:solidFill>
            <a:miter lim="800000"/>
          </a:ln>
        </p:spPr>
        <p:txBody>
          <a:bodyPr/>
          <a:lstStyle/>
          <a:p>
            <a:pPr marL="0" lvl="0" indent="0">
              <a:spcBef>
                <a:spcPts val="0"/>
              </a:spcBef>
              <a:buNone/>
            </a:pPr>
            <a:endParaRPr lang="ar-SA" sz="2800" b="1" dirty="0" smtClean="0">
              <a:solidFill>
                <a:srgbClr val="C00000"/>
              </a:solidFill>
            </a:endParaRPr>
          </a:p>
          <a:p>
            <a:pPr marL="0" indent="0">
              <a:buNone/>
            </a:pPr>
            <a:endParaRPr lang="ar-SA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58174" t="23738" r="5936" b="24202"/>
          <a:stretch/>
        </p:blipFill>
        <p:spPr bwMode="auto">
          <a:xfrm>
            <a:off x="228599" y="457199"/>
            <a:ext cx="1122681" cy="106680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5739" r="19112"/>
          <a:stretch/>
        </p:blipFill>
        <p:spPr bwMode="auto">
          <a:xfrm>
            <a:off x="152400" y="1524000"/>
            <a:ext cx="1222173" cy="10668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001" r="8667"/>
          <a:stretch/>
        </p:blipFill>
        <p:spPr bwMode="auto">
          <a:xfrm>
            <a:off x="228600" y="2746952"/>
            <a:ext cx="1175445" cy="98684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25833"/>
          <a:stretch/>
        </p:blipFill>
        <p:spPr bwMode="auto">
          <a:xfrm>
            <a:off x="228600" y="3715486"/>
            <a:ext cx="1153159" cy="108511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4" name="Picture 10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45471" t="5205"/>
          <a:stretch/>
        </p:blipFill>
        <p:spPr bwMode="auto">
          <a:xfrm>
            <a:off x="214784" y="4876800"/>
            <a:ext cx="1156816" cy="115121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493613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228600" y="457200"/>
            <a:ext cx="8610600" cy="5668963"/>
          </a:xfrm>
          <a:solidFill>
            <a:schemeClr val="accent6">
              <a:lumMod val="60000"/>
              <a:lumOff val="40000"/>
              <a:alpha val="45000"/>
            </a:schemeClr>
          </a:solidFill>
          <a:ln w="25400" cap="rnd" cmpd="thickThin">
            <a:solidFill>
              <a:srgbClr val="DE0099"/>
            </a:solidFill>
            <a:miter lim="800000"/>
          </a:ln>
        </p:spPr>
        <p:txBody>
          <a:bodyPr/>
          <a:lstStyle/>
          <a:p>
            <a:pPr marL="0" lvl="0" indent="0">
              <a:spcBef>
                <a:spcPts val="0"/>
              </a:spcBef>
              <a:buNone/>
            </a:pPr>
            <a:endParaRPr lang="ar-SA" sz="2800" b="1" dirty="0" smtClean="0">
              <a:solidFill>
                <a:srgbClr val="C00000"/>
              </a:solidFill>
            </a:endParaRPr>
          </a:p>
          <a:p>
            <a:pPr marL="0" lvl="0" indent="0">
              <a:spcBef>
                <a:spcPts val="0"/>
              </a:spcBef>
              <a:buNone/>
            </a:pPr>
            <a:r>
              <a:rPr lang="ar-SA" sz="2800" b="1" dirty="0" smtClean="0">
                <a:solidFill>
                  <a:srgbClr val="C00000"/>
                </a:solidFill>
                <a:cs typeface="PT Bold Heading" pitchFamily="2" charset="-78"/>
              </a:rPr>
              <a:t> </a:t>
            </a:r>
          </a:p>
          <a:p>
            <a:pPr marL="0" lvl="0" indent="0">
              <a:spcBef>
                <a:spcPts val="0"/>
              </a:spcBef>
              <a:buNone/>
            </a:pPr>
            <a:r>
              <a:rPr lang="ar-SA" sz="2800" b="1" dirty="0" smtClean="0">
                <a:solidFill>
                  <a:srgbClr val="C00000"/>
                </a:solidFill>
                <a:cs typeface="PT Bold Heading" pitchFamily="2" charset="-78"/>
              </a:rPr>
              <a:t>العدوى </a:t>
            </a:r>
            <a:r>
              <a:rPr lang="ar-SA" sz="2800" b="1" dirty="0">
                <a:solidFill>
                  <a:srgbClr val="C00000"/>
                </a:solidFill>
                <a:cs typeface="PT Bold Heading" pitchFamily="2" charset="-78"/>
              </a:rPr>
              <a:t>أو الخمج </a:t>
            </a:r>
            <a:r>
              <a:rPr lang="en-US" sz="2800" b="1" dirty="0">
                <a:solidFill>
                  <a:srgbClr val="C00000"/>
                </a:solidFill>
                <a:latin typeface="Bauhaus 93" pitchFamily="82" charset="0"/>
                <a:cs typeface="PT Bold Heading" pitchFamily="2" charset="-78"/>
              </a:rPr>
              <a:t>Infection</a:t>
            </a:r>
            <a:r>
              <a:rPr lang="en-US" sz="2800" b="1" dirty="0">
                <a:solidFill>
                  <a:srgbClr val="C00000"/>
                </a:solidFill>
                <a:cs typeface="PT Bold Heading" pitchFamily="2" charset="-78"/>
              </a:rPr>
              <a:t> </a:t>
            </a:r>
            <a:r>
              <a:rPr lang="ar-SA" sz="2800" b="1" dirty="0" smtClean="0">
                <a:solidFill>
                  <a:srgbClr val="C00000"/>
                </a:solidFill>
                <a:cs typeface="PT Bold Heading" pitchFamily="2" charset="-78"/>
              </a:rPr>
              <a:t>:</a:t>
            </a:r>
            <a:endParaRPr lang="ar-SA" sz="2800" b="1" dirty="0">
              <a:solidFill>
                <a:srgbClr val="C00000"/>
              </a:solidFill>
              <a:cs typeface="PT Bold Heading" pitchFamily="2" charset="-78"/>
            </a:endParaRPr>
          </a:p>
          <a:p>
            <a:pPr marL="0" lvl="0" indent="0">
              <a:spcBef>
                <a:spcPts val="0"/>
              </a:spcBef>
              <a:buNone/>
            </a:pPr>
            <a:endParaRPr lang="en-US" sz="1800" dirty="0">
              <a:solidFill>
                <a:prstClr val="black"/>
              </a:solidFill>
            </a:endParaRPr>
          </a:p>
          <a:p>
            <a:pPr marL="0" lv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ar-SA" sz="2000" dirty="0">
                <a:solidFill>
                  <a:prstClr val="black"/>
                </a:solidFill>
              </a:rPr>
              <a:t>         </a:t>
            </a:r>
            <a:r>
              <a:rPr lang="ar-SA" sz="2000" dirty="0" smtClean="0">
                <a:solidFill>
                  <a:prstClr val="black"/>
                </a:solidFill>
              </a:rPr>
              <a:t>  </a:t>
            </a:r>
            <a:r>
              <a:rPr lang="ar-SA" sz="2400" b="1" dirty="0" smtClean="0">
                <a:solidFill>
                  <a:prstClr val="black"/>
                </a:solidFill>
                <a:latin typeface="Traditional Arabic" pitchFamily="18" charset="-78"/>
                <a:cs typeface="Traditional Arabic" pitchFamily="18" charset="-78"/>
              </a:rPr>
              <a:t>هي </a:t>
            </a:r>
            <a:r>
              <a:rPr lang="ar-SA" sz="2400" b="1" dirty="0">
                <a:solidFill>
                  <a:prstClr val="black"/>
                </a:solidFill>
                <a:latin typeface="Traditional Arabic" pitchFamily="18" charset="-78"/>
                <a:cs typeface="Traditional Arabic" pitchFamily="18" charset="-78"/>
              </a:rPr>
              <a:t>دخول المسبب النوعي الحيوي مثل الميكروبات إلى جسم العائل المضيف </a:t>
            </a:r>
          </a:p>
          <a:p>
            <a:pPr marL="0" lv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ar-SA" sz="2400" b="1" dirty="0">
                <a:solidFill>
                  <a:prstClr val="black"/>
                </a:solidFill>
                <a:latin typeface="Traditional Arabic" pitchFamily="18" charset="-78"/>
                <a:cs typeface="Traditional Arabic" pitchFamily="18" charset="-78"/>
              </a:rPr>
              <a:t>( الإنسان أو الحيوان ) حيث يعيش وينمو ويتكاثر ، وقد يحدث المرض للعائل المضيف </a:t>
            </a:r>
            <a:endParaRPr lang="ar-SA" sz="2400" b="1" dirty="0" smtClean="0">
              <a:solidFill>
                <a:prstClr val="black"/>
              </a:solidFill>
              <a:latin typeface="Traditional Arabic" pitchFamily="18" charset="-78"/>
              <a:cs typeface="Traditional Arabic" pitchFamily="18" charset="-78"/>
            </a:endParaRPr>
          </a:p>
          <a:p>
            <a:pPr marL="0" lv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ar-SA" sz="2400" b="1" dirty="0" smtClean="0">
                <a:solidFill>
                  <a:prstClr val="black"/>
                </a:solidFill>
                <a:latin typeface="Traditional Arabic" pitchFamily="18" charset="-78"/>
                <a:cs typeface="Traditional Arabic" pitchFamily="18" charset="-78"/>
              </a:rPr>
              <a:t>وقد </a:t>
            </a:r>
            <a:r>
              <a:rPr lang="ar-SA" sz="2400" b="1" dirty="0">
                <a:solidFill>
                  <a:prstClr val="black"/>
                </a:solidFill>
                <a:latin typeface="Traditional Arabic" pitchFamily="18" charset="-78"/>
                <a:cs typeface="Traditional Arabic" pitchFamily="18" charset="-78"/>
              </a:rPr>
              <a:t>لا يحدث فيبقى العائل في هذه الحالة مستودع أو حامل للمسبب النوعي.</a:t>
            </a:r>
            <a:endParaRPr lang="en-US" sz="2400" b="1" dirty="0">
              <a:solidFill>
                <a:prstClr val="black"/>
              </a:solidFill>
              <a:latin typeface="Traditional Arabic" pitchFamily="18" charset="-78"/>
              <a:cs typeface="Traditional Arabic" pitchFamily="18" charset="-78"/>
            </a:endParaRPr>
          </a:p>
          <a:p>
            <a:pPr marL="0" indent="0">
              <a:buNone/>
            </a:pPr>
            <a:endParaRPr lang="ar-SA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58174" t="23738" r="5936" b="24202"/>
          <a:stretch/>
        </p:blipFill>
        <p:spPr bwMode="auto">
          <a:xfrm>
            <a:off x="228599" y="457199"/>
            <a:ext cx="1122681" cy="106680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5739" r="19112"/>
          <a:stretch/>
        </p:blipFill>
        <p:spPr bwMode="auto">
          <a:xfrm>
            <a:off x="152400" y="1524000"/>
            <a:ext cx="1222173" cy="10668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001" r="8667"/>
          <a:stretch/>
        </p:blipFill>
        <p:spPr bwMode="auto">
          <a:xfrm>
            <a:off x="228600" y="2746952"/>
            <a:ext cx="1175445" cy="98684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25833"/>
          <a:stretch/>
        </p:blipFill>
        <p:spPr bwMode="auto">
          <a:xfrm>
            <a:off x="228600" y="3715486"/>
            <a:ext cx="1153159" cy="108511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4" name="Picture 10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45471" t="5205"/>
          <a:stretch/>
        </p:blipFill>
        <p:spPr bwMode="auto">
          <a:xfrm>
            <a:off x="214784" y="4876800"/>
            <a:ext cx="1156816" cy="115121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774629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228600" y="457200"/>
            <a:ext cx="8610600" cy="5668963"/>
          </a:xfrm>
          <a:solidFill>
            <a:schemeClr val="accent6">
              <a:lumMod val="60000"/>
              <a:lumOff val="40000"/>
              <a:alpha val="45000"/>
            </a:schemeClr>
          </a:solidFill>
          <a:ln w="25400" cap="rnd" cmpd="thickThin">
            <a:solidFill>
              <a:srgbClr val="DE0099"/>
            </a:solidFill>
            <a:miter lim="800000"/>
          </a:ln>
        </p:spPr>
        <p:txBody>
          <a:bodyPr/>
          <a:lstStyle/>
          <a:p>
            <a:pPr marL="0" lvl="0" indent="0">
              <a:spcBef>
                <a:spcPts val="0"/>
              </a:spcBef>
              <a:buNone/>
            </a:pPr>
            <a:endParaRPr lang="ar-SA" sz="2800" b="1" dirty="0" smtClean="0">
              <a:solidFill>
                <a:srgbClr val="C00000"/>
              </a:solidFill>
            </a:endParaRPr>
          </a:p>
          <a:p>
            <a:pPr marL="0" indent="0">
              <a:buNone/>
            </a:pPr>
            <a:endParaRPr lang="ar-SA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58174" t="23738" r="5936" b="24202"/>
          <a:stretch/>
        </p:blipFill>
        <p:spPr bwMode="auto">
          <a:xfrm>
            <a:off x="228599" y="457199"/>
            <a:ext cx="1122681" cy="106680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5739" r="19112"/>
          <a:stretch/>
        </p:blipFill>
        <p:spPr bwMode="auto">
          <a:xfrm>
            <a:off x="152400" y="1524000"/>
            <a:ext cx="1222173" cy="10668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001" r="8667"/>
          <a:stretch/>
        </p:blipFill>
        <p:spPr bwMode="auto">
          <a:xfrm>
            <a:off x="228600" y="2746952"/>
            <a:ext cx="1175445" cy="98684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25833"/>
          <a:stretch/>
        </p:blipFill>
        <p:spPr bwMode="auto">
          <a:xfrm>
            <a:off x="228600" y="3715486"/>
            <a:ext cx="1153159" cy="108511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4" name="Picture 10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45471" t="5205"/>
          <a:stretch/>
        </p:blipFill>
        <p:spPr bwMode="auto">
          <a:xfrm>
            <a:off x="214784" y="4876800"/>
            <a:ext cx="1156816" cy="115121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مربع نص 7"/>
          <p:cNvSpPr txBox="1"/>
          <p:nvPr/>
        </p:nvSpPr>
        <p:spPr>
          <a:xfrm>
            <a:off x="1427480" y="428744"/>
            <a:ext cx="7411720" cy="609397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>
              <a:lnSpc>
                <a:spcPct val="150000"/>
              </a:lnSpc>
            </a:pPr>
            <a:r>
              <a:rPr lang="ar-SA" sz="2000" b="1" dirty="0">
                <a:solidFill>
                  <a:srgbClr val="C00000"/>
                </a:solidFill>
                <a:cs typeface="PT Bold Heading" pitchFamily="2" charset="-78"/>
              </a:rPr>
              <a:t>ما هي العوامل التي تحدد </a:t>
            </a:r>
            <a:r>
              <a:rPr lang="ar-SA" sz="2000" b="1" dirty="0" smtClean="0">
                <a:solidFill>
                  <a:srgbClr val="C00000"/>
                </a:solidFill>
                <a:cs typeface="PT Bold Heading" pitchFamily="2" charset="-78"/>
              </a:rPr>
              <a:t>إمكانية </a:t>
            </a:r>
            <a:r>
              <a:rPr lang="ar-SA" sz="2000" b="1" dirty="0">
                <a:solidFill>
                  <a:srgbClr val="C00000"/>
                </a:solidFill>
                <a:cs typeface="PT Bold Heading" pitchFamily="2" charset="-78"/>
              </a:rPr>
              <a:t>حدوث المرض أو عدمه بعد دخول العامل الخامج لجسم الإنسان ؟ </a:t>
            </a:r>
            <a:endParaRPr lang="ar-SA" sz="2000" b="1" dirty="0" smtClean="0">
              <a:solidFill>
                <a:srgbClr val="C00000"/>
              </a:solidFill>
              <a:cs typeface="PT Bold Heading" pitchFamily="2" charset="-78"/>
            </a:endParaRPr>
          </a:p>
          <a:p>
            <a:pPr>
              <a:lnSpc>
                <a:spcPct val="150000"/>
              </a:lnSpc>
            </a:pPr>
            <a:endParaRPr lang="en-US" sz="1200" dirty="0">
              <a:solidFill>
                <a:srgbClr val="C00000"/>
              </a:solidFill>
            </a:endParaRPr>
          </a:p>
          <a:p>
            <a:pPr lvl="0">
              <a:lnSpc>
                <a:spcPct val="150000"/>
              </a:lnSpc>
            </a:pPr>
            <a:r>
              <a:rPr lang="ar-SA" sz="2000" u="sng" dirty="0" smtClean="0">
                <a:solidFill>
                  <a:srgbClr val="0070C0"/>
                </a:solidFill>
                <a:cs typeface="AL-Mateen" pitchFamily="2" charset="-78"/>
              </a:rPr>
              <a:t>1- كمية </a:t>
            </a:r>
            <a:r>
              <a:rPr lang="ar-SA" sz="2000" u="sng" dirty="0">
                <a:solidFill>
                  <a:srgbClr val="0070C0"/>
                </a:solidFill>
                <a:cs typeface="AL-Mateen" pitchFamily="2" charset="-78"/>
              </a:rPr>
              <a:t>الجراثيم أو الكائنات الحية الممرضة التي دخلت </a:t>
            </a:r>
            <a:r>
              <a:rPr lang="ar-SA" sz="2000" u="sng" dirty="0" smtClean="0">
                <a:solidFill>
                  <a:srgbClr val="0070C0"/>
                </a:solidFill>
                <a:cs typeface="AL-Mateen" pitchFamily="2" charset="-78"/>
              </a:rPr>
              <a:t>الجسم: </a:t>
            </a:r>
          </a:p>
          <a:p>
            <a:pPr algn="just">
              <a:lnSpc>
                <a:spcPct val="150000"/>
              </a:lnSpc>
            </a:pPr>
            <a:r>
              <a:rPr lang="ar-SA" b="1" dirty="0">
                <a:solidFill>
                  <a:srgbClr val="0070C0"/>
                </a:solidFill>
              </a:rPr>
              <a:t>	</a:t>
            </a:r>
            <a:r>
              <a:rPr lang="ar-SA" b="1" dirty="0" smtClean="0">
                <a:solidFill>
                  <a:srgbClr val="0070C0"/>
                </a:solidFill>
              </a:rPr>
              <a:t>		</a:t>
            </a:r>
            <a:r>
              <a:rPr lang="ar-SA" sz="2400" b="1" dirty="0" smtClean="0">
                <a:solidFill>
                  <a:prstClr val="black"/>
                </a:solidFill>
                <a:latin typeface="Traditional Arabic" pitchFamily="18" charset="-78"/>
                <a:cs typeface="Traditional Arabic" pitchFamily="18" charset="-78"/>
              </a:rPr>
              <a:t>فمثلاً </a:t>
            </a:r>
            <a:r>
              <a:rPr lang="ar-SA" sz="2400" b="1" dirty="0">
                <a:solidFill>
                  <a:prstClr val="black"/>
                </a:solidFill>
                <a:latin typeface="Traditional Arabic" pitchFamily="18" charset="-78"/>
                <a:cs typeface="Traditional Arabic" pitchFamily="18" charset="-78"/>
              </a:rPr>
              <a:t>قدر ضئيل من السالمونيلا  </a:t>
            </a:r>
            <a:r>
              <a:rPr lang="ar-SA" sz="2400" b="1" dirty="0" err="1">
                <a:solidFill>
                  <a:prstClr val="black"/>
                </a:solidFill>
                <a:latin typeface="Traditional Arabic" pitchFamily="18" charset="-78"/>
                <a:cs typeface="Traditional Arabic" pitchFamily="18" charset="-78"/>
              </a:rPr>
              <a:t>التيفية</a:t>
            </a:r>
            <a:r>
              <a:rPr lang="ar-SA" sz="2400" b="1" dirty="0">
                <a:solidFill>
                  <a:prstClr val="black"/>
                </a:solidFill>
                <a:latin typeface="Traditional Arabic" pitchFamily="18" charset="-78"/>
                <a:cs typeface="Traditional Arabic" pitchFamily="18" charset="-78"/>
              </a:rPr>
              <a:t> الحية تسبب المرض – بينما يحتاج  الأمر إلى مئات من خلايا بكتيريا </a:t>
            </a:r>
            <a:r>
              <a:rPr lang="ar-SA" sz="2400" b="1" dirty="0" err="1">
                <a:solidFill>
                  <a:prstClr val="black"/>
                </a:solidFill>
                <a:latin typeface="Traditional Arabic" pitchFamily="18" charset="-78"/>
                <a:cs typeface="Traditional Arabic" pitchFamily="18" charset="-78"/>
              </a:rPr>
              <a:t>الشيغلا</a:t>
            </a:r>
            <a:r>
              <a:rPr lang="ar-SA" sz="2400" b="1" dirty="0">
                <a:solidFill>
                  <a:prstClr val="black"/>
                </a:solidFill>
                <a:latin typeface="Traditional Arabic" pitchFamily="18" charset="-78"/>
                <a:cs typeface="Traditional Arabic" pitchFamily="18" charset="-78"/>
              </a:rPr>
              <a:t> فليسكر  .</a:t>
            </a:r>
          </a:p>
          <a:p>
            <a:pPr lvl="0" algn="just">
              <a:lnSpc>
                <a:spcPct val="150000"/>
              </a:lnSpc>
            </a:pPr>
            <a:endParaRPr lang="en-US" sz="800" dirty="0"/>
          </a:p>
          <a:p>
            <a:pPr lvl="0" algn="just">
              <a:lnSpc>
                <a:spcPct val="150000"/>
              </a:lnSpc>
            </a:pPr>
            <a:r>
              <a:rPr lang="ar-SA" sz="2000" u="sng" dirty="0">
                <a:solidFill>
                  <a:srgbClr val="0070C0"/>
                </a:solidFill>
                <a:cs typeface="AL-Mateen" pitchFamily="2" charset="-78"/>
              </a:rPr>
              <a:t>2- ضراوة الجراثيم:</a:t>
            </a:r>
          </a:p>
          <a:p>
            <a:pPr lvl="0" algn="just">
              <a:lnSpc>
                <a:spcPct val="150000"/>
              </a:lnSpc>
            </a:pPr>
            <a:r>
              <a:rPr lang="ar-SA" dirty="0" smtClean="0">
                <a:solidFill>
                  <a:srgbClr val="0070C0"/>
                </a:solidFill>
              </a:rPr>
              <a:t>	   </a:t>
            </a:r>
            <a:r>
              <a:rPr lang="ar-SA" sz="2400" b="1" dirty="0">
                <a:solidFill>
                  <a:prstClr val="black"/>
                </a:solidFill>
                <a:latin typeface="Traditional Arabic" pitchFamily="18" charset="-78"/>
                <a:cs typeface="Traditional Arabic" pitchFamily="18" charset="-78"/>
              </a:rPr>
              <a:t>أو الكائنات الحية وقدرتها على احداث المرض وشدته </a:t>
            </a:r>
            <a:r>
              <a:rPr lang="ar-SA" sz="2400" b="1" dirty="0" err="1">
                <a:solidFill>
                  <a:prstClr val="black"/>
                </a:solidFill>
                <a:latin typeface="Traditional Arabic" pitchFamily="18" charset="-78"/>
                <a:cs typeface="Traditional Arabic" pitchFamily="18" charset="-78"/>
              </a:rPr>
              <a:t>الإمراضية</a:t>
            </a:r>
            <a:r>
              <a:rPr lang="ar-SA" sz="2400" b="1" dirty="0">
                <a:solidFill>
                  <a:prstClr val="black"/>
                </a:solidFill>
                <a:latin typeface="Traditional Arabic" pitchFamily="18" charset="-78"/>
                <a:cs typeface="Traditional Arabic" pitchFamily="18" charset="-78"/>
              </a:rPr>
              <a:t> .</a:t>
            </a:r>
          </a:p>
          <a:p>
            <a:pPr lvl="0" algn="just">
              <a:lnSpc>
                <a:spcPct val="150000"/>
              </a:lnSpc>
            </a:pPr>
            <a:endParaRPr lang="en-US" sz="800" dirty="0"/>
          </a:p>
          <a:p>
            <a:pPr algn="just">
              <a:lnSpc>
                <a:spcPct val="150000"/>
              </a:lnSpc>
            </a:pPr>
            <a:r>
              <a:rPr lang="ar-SA" sz="2000" u="sng" dirty="0">
                <a:solidFill>
                  <a:srgbClr val="0070C0"/>
                </a:solidFill>
                <a:cs typeface="AL-Mateen" pitchFamily="2" charset="-78"/>
              </a:rPr>
              <a:t>3- مقاومة جسم العائل المضيف: </a:t>
            </a:r>
          </a:p>
          <a:p>
            <a:pPr lvl="0" algn="just"/>
            <a:r>
              <a:rPr lang="ar-SA" dirty="0">
                <a:solidFill>
                  <a:srgbClr val="0070C0"/>
                </a:solidFill>
              </a:rPr>
              <a:t>	</a:t>
            </a:r>
            <a:r>
              <a:rPr lang="ar-SA" dirty="0" smtClean="0">
                <a:solidFill>
                  <a:srgbClr val="0070C0"/>
                </a:solidFill>
              </a:rPr>
              <a:t>	</a:t>
            </a:r>
            <a:r>
              <a:rPr lang="ar-SA" sz="2400" b="1" dirty="0">
                <a:solidFill>
                  <a:prstClr val="black"/>
                </a:solidFill>
                <a:latin typeface="Traditional Arabic" pitchFamily="18" charset="-78"/>
                <a:cs typeface="Traditional Arabic" pitchFamily="18" charset="-78"/>
              </a:rPr>
              <a:t>وهي جميع آليات الجسم التي تحول دون </a:t>
            </a:r>
            <a:r>
              <a:rPr lang="ar-SA" sz="2400" b="1" dirty="0" smtClean="0">
                <a:solidFill>
                  <a:prstClr val="black"/>
                </a:solidFill>
                <a:latin typeface="Traditional Arabic" pitchFamily="18" charset="-78"/>
                <a:cs typeface="Traditional Arabic" pitchFamily="18" charset="-78"/>
              </a:rPr>
              <a:t>تكاثر </a:t>
            </a:r>
            <a:r>
              <a:rPr lang="ar-SA" sz="2400" b="1" dirty="0">
                <a:solidFill>
                  <a:prstClr val="black"/>
                </a:solidFill>
                <a:latin typeface="Traditional Arabic" pitchFamily="18" charset="-78"/>
                <a:cs typeface="Traditional Arabic" pitchFamily="18" charset="-78"/>
              </a:rPr>
              <a:t>العوامل  الخامجة أو دون إحداث التلف في أنسجة الجسم بواسطة سمومها وهذه المقاومة تبدأ من حماية الجلد وتنتهي بالمقاومة النوعية ( المناعة </a:t>
            </a:r>
            <a:r>
              <a:rPr lang="en-US" sz="2400" b="1" dirty="0">
                <a:solidFill>
                  <a:prstClr val="black"/>
                </a:solidFill>
                <a:latin typeface="Traditional Arabic" pitchFamily="18" charset="-78"/>
                <a:cs typeface="Traditional Arabic" pitchFamily="18" charset="-78"/>
              </a:rPr>
              <a:t>Immunity </a:t>
            </a:r>
            <a:r>
              <a:rPr lang="ar-SA" sz="2400" b="1" dirty="0">
                <a:solidFill>
                  <a:prstClr val="black"/>
                </a:solidFill>
                <a:latin typeface="Traditional Arabic" pitchFamily="18" charset="-78"/>
                <a:cs typeface="Traditional Arabic" pitchFamily="18" charset="-78"/>
              </a:rPr>
              <a:t> ) </a:t>
            </a:r>
            <a:endParaRPr lang="en-US" sz="2400" b="1" dirty="0">
              <a:solidFill>
                <a:prstClr val="black"/>
              </a:solidFill>
              <a:latin typeface="Traditional Arabic" pitchFamily="18" charset="-78"/>
              <a:cs typeface="Traditional Arabic" pitchFamily="18" charset="-78"/>
            </a:endParaRPr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xmlns="" val="2301746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228600" y="457200"/>
            <a:ext cx="8610600" cy="5668963"/>
          </a:xfrm>
          <a:solidFill>
            <a:schemeClr val="accent6">
              <a:lumMod val="60000"/>
              <a:lumOff val="40000"/>
              <a:alpha val="45000"/>
            </a:schemeClr>
          </a:solidFill>
          <a:ln w="25400" cap="rnd" cmpd="thickThin">
            <a:solidFill>
              <a:srgbClr val="DE0099"/>
            </a:solidFill>
            <a:miter lim="800000"/>
          </a:ln>
        </p:spPr>
        <p:txBody>
          <a:bodyPr/>
          <a:lstStyle/>
          <a:p>
            <a:pPr marL="0" lvl="0" indent="0">
              <a:spcBef>
                <a:spcPts val="0"/>
              </a:spcBef>
              <a:buNone/>
            </a:pPr>
            <a:endParaRPr lang="ar-SA" sz="2800" b="1" dirty="0" smtClean="0">
              <a:solidFill>
                <a:srgbClr val="C00000"/>
              </a:solidFill>
            </a:endParaRPr>
          </a:p>
          <a:p>
            <a:pPr marL="0" indent="0">
              <a:buNone/>
            </a:pPr>
            <a:endParaRPr lang="ar-SA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58174" t="23738" r="5936" b="24202"/>
          <a:stretch/>
        </p:blipFill>
        <p:spPr bwMode="auto">
          <a:xfrm>
            <a:off x="228599" y="457199"/>
            <a:ext cx="1122681" cy="106680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5739" r="19112"/>
          <a:stretch/>
        </p:blipFill>
        <p:spPr bwMode="auto">
          <a:xfrm>
            <a:off x="152400" y="1524000"/>
            <a:ext cx="1222173" cy="10668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001" r="8667"/>
          <a:stretch/>
        </p:blipFill>
        <p:spPr bwMode="auto">
          <a:xfrm>
            <a:off x="228600" y="2746952"/>
            <a:ext cx="1175445" cy="98684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25833"/>
          <a:stretch/>
        </p:blipFill>
        <p:spPr bwMode="auto">
          <a:xfrm>
            <a:off x="228600" y="3715486"/>
            <a:ext cx="1153159" cy="108511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4" name="Picture 10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45471" t="5205"/>
          <a:stretch/>
        </p:blipFill>
        <p:spPr bwMode="auto">
          <a:xfrm>
            <a:off x="214784" y="4876800"/>
            <a:ext cx="1156816" cy="115121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مربع نص 1"/>
          <p:cNvSpPr txBox="1"/>
          <p:nvPr/>
        </p:nvSpPr>
        <p:spPr>
          <a:xfrm>
            <a:off x="1404045" y="533400"/>
            <a:ext cx="7358955" cy="542456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dirty="0">
                <a:solidFill>
                  <a:srgbClr val="C00000"/>
                </a:solidFill>
                <a:latin typeface="GE SS Two Bold" pitchFamily="18" charset="-78"/>
                <a:ea typeface="GE SS Two Bold" pitchFamily="18" charset="-78"/>
                <a:cs typeface="GE SS Two Bold" pitchFamily="18" charset="-78"/>
              </a:rPr>
              <a:t>مصادر العدوى  </a:t>
            </a:r>
            <a:r>
              <a:rPr lang="ar-SA" dirty="0" smtClean="0">
                <a:solidFill>
                  <a:srgbClr val="C00000"/>
                </a:solidFill>
                <a:latin typeface="GE SS Two Bold" pitchFamily="18" charset="-78"/>
                <a:ea typeface="GE SS Two Bold" pitchFamily="18" charset="-78"/>
                <a:cs typeface="GE SS Two Bold" pitchFamily="18" charset="-78"/>
              </a:rPr>
              <a:t>ومستودعاتها:</a:t>
            </a:r>
          </a:p>
          <a:p>
            <a:endParaRPr lang="en-US" sz="1200" dirty="0">
              <a:solidFill>
                <a:srgbClr val="C00000"/>
              </a:solidFill>
            </a:endParaRPr>
          </a:p>
          <a:p>
            <a:pPr>
              <a:lnSpc>
                <a:spcPct val="150000"/>
              </a:lnSpc>
            </a:pPr>
            <a:r>
              <a:rPr lang="ar-SA" u="sng" dirty="0">
                <a:solidFill>
                  <a:srgbClr val="0070C0"/>
                </a:solidFill>
                <a:cs typeface="PT Bold Heading" pitchFamily="2" charset="-78"/>
              </a:rPr>
              <a:t>مصدر العدوى أو الخمج</a:t>
            </a:r>
            <a:r>
              <a:rPr lang="ar-SA" dirty="0">
                <a:solidFill>
                  <a:srgbClr val="0070C0"/>
                </a:solidFill>
                <a:cs typeface="PT Bold Heading" pitchFamily="2" charset="-78"/>
              </a:rPr>
              <a:t> </a:t>
            </a:r>
            <a:r>
              <a:rPr lang="ar-SA" dirty="0" smtClean="0">
                <a:solidFill>
                  <a:srgbClr val="0070C0"/>
                </a:solidFill>
                <a:cs typeface="PT Bold Heading" pitchFamily="2" charset="-78"/>
              </a:rPr>
              <a:t>:</a:t>
            </a:r>
            <a:endParaRPr lang="ar-SA" dirty="0">
              <a:solidFill>
                <a:srgbClr val="0070C0"/>
              </a:solidFill>
              <a:cs typeface="PT Bold Heading" pitchFamily="2" charset="-78"/>
            </a:endParaRPr>
          </a:p>
          <a:p>
            <a:pPr>
              <a:lnSpc>
                <a:spcPct val="150000"/>
              </a:lnSpc>
            </a:pPr>
            <a:r>
              <a:rPr lang="ar-SA" b="1" dirty="0">
                <a:solidFill>
                  <a:srgbClr val="0070C0"/>
                </a:solidFill>
                <a:latin typeface="Traditional Arabic" pitchFamily="18" charset="-78"/>
                <a:cs typeface="Traditional Arabic" pitchFamily="18" charset="-78"/>
              </a:rPr>
              <a:t> </a:t>
            </a:r>
            <a:r>
              <a:rPr lang="ar-SA" b="1" dirty="0">
                <a:latin typeface="Traditional Arabic" pitchFamily="18" charset="-78"/>
                <a:cs typeface="Traditional Arabic" pitchFamily="18" charset="-78"/>
              </a:rPr>
              <a:t>هو الشخص أو الحيوان ( كائن حي ) أو المادة ( غير حي ) الذي ينتقل منه العامل الخامج إلى العائل  المضيف .فإما أن يكون :</a:t>
            </a:r>
            <a:endParaRPr lang="en-US" b="1" dirty="0">
              <a:latin typeface="Traditional Arabic" pitchFamily="18" charset="-78"/>
              <a:cs typeface="Traditional Arabic" pitchFamily="18" charset="-78"/>
            </a:endParaRPr>
          </a:p>
          <a:p>
            <a:pPr>
              <a:lnSpc>
                <a:spcPct val="150000"/>
              </a:lnSpc>
            </a:pPr>
            <a:r>
              <a:rPr lang="ar-SA" b="1" dirty="0">
                <a:latin typeface="Traditional Arabic" pitchFamily="18" charset="-78"/>
                <a:cs typeface="Traditional Arabic" pitchFamily="18" charset="-78"/>
              </a:rPr>
              <a:t>أ  -  كائن حي  مريض ( إنسان أو حيوان ) ، أو في مرحلة النقاهة ، أو حاملاً للميكروب قبل ظهور أعراض المرض عليه أو بعد شفائه </a:t>
            </a:r>
            <a:r>
              <a:rPr lang="ar-SA" b="1" dirty="0" smtClean="0">
                <a:latin typeface="Traditional Arabic" pitchFamily="18" charset="-78"/>
                <a:cs typeface="Traditional Arabic" pitchFamily="18" charset="-78"/>
              </a:rPr>
              <a:t>من المرض </a:t>
            </a:r>
            <a:r>
              <a:rPr lang="ar-SA" b="1" dirty="0">
                <a:latin typeface="Traditional Arabic" pitchFamily="18" charset="-78"/>
                <a:cs typeface="Traditional Arabic" pitchFamily="18" charset="-78"/>
              </a:rPr>
              <a:t>ولا زال يحمل الميكروب .</a:t>
            </a:r>
            <a:endParaRPr lang="en-US" b="1" dirty="0">
              <a:latin typeface="Traditional Arabic" pitchFamily="18" charset="-78"/>
              <a:cs typeface="Traditional Arabic" pitchFamily="18" charset="-78"/>
            </a:endParaRPr>
          </a:p>
          <a:p>
            <a:pPr lvl="0">
              <a:lnSpc>
                <a:spcPct val="150000"/>
              </a:lnSpc>
            </a:pPr>
            <a:r>
              <a:rPr lang="ar-SA" b="1" dirty="0">
                <a:latin typeface="Traditional Arabic" pitchFamily="18" charset="-78"/>
                <a:cs typeface="Traditional Arabic" pitchFamily="18" charset="-78"/>
              </a:rPr>
              <a:t>ب - جماد غير حي مثل التربة ، الماء ، </a:t>
            </a:r>
            <a:r>
              <a:rPr lang="ar-SA" b="1" dirty="0" smtClean="0">
                <a:latin typeface="Traditional Arabic" pitchFamily="18" charset="-78"/>
                <a:cs typeface="Traditional Arabic" pitchFamily="18" charset="-78"/>
              </a:rPr>
              <a:t>الفضلات.</a:t>
            </a:r>
          </a:p>
          <a:p>
            <a:pPr lvl="0">
              <a:lnSpc>
                <a:spcPct val="150000"/>
              </a:lnSpc>
            </a:pPr>
            <a:endParaRPr lang="en-US" sz="900" dirty="0"/>
          </a:p>
          <a:p>
            <a:pPr>
              <a:lnSpc>
                <a:spcPct val="150000"/>
              </a:lnSpc>
            </a:pPr>
            <a:r>
              <a:rPr lang="ar-SA" u="sng" dirty="0">
                <a:solidFill>
                  <a:srgbClr val="0070C0"/>
                </a:solidFill>
                <a:cs typeface="PT Bold Heading" pitchFamily="2" charset="-78"/>
              </a:rPr>
              <a:t>أما المستودع فقد يكون :</a:t>
            </a:r>
            <a:endParaRPr lang="en-US" u="sng" dirty="0">
              <a:solidFill>
                <a:srgbClr val="0070C0"/>
              </a:solidFill>
              <a:cs typeface="PT Bold Heading" pitchFamily="2" charset="-78"/>
            </a:endParaRPr>
          </a:p>
          <a:p>
            <a:pPr lvl="0">
              <a:lnSpc>
                <a:spcPct val="150000"/>
              </a:lnSpc>
            </a:pPr>
            <a:r>
              <a:rPr lang="ar-SA" b="1" dirty="0">
                <a:latin typeface="Traditional Arabic" pitchFamily="18" charset="-78"/>
                <a:cs typeface="Traditional Arabic" pitchFamily="18" charset="-78"/>
              </a:rPr>
              <a:t>أ - كائن حي إنسان أو حيوان  أو نبات .</a:t>
            </a:r>
            <a:endParaRPr lang="en-US" b="1" dirty="0">
              <a:latin typeface="Traditional Arabic" pitchFamily="18" charset="-78"/>
              <a:cs typeface="Traditional Arabic" pitchFamily="18" charset="-78"/>
            </a:endParaRPr>
          </a:p>
          <a:p>
            <a:pPr lvl="0">
              <a:lnSpc>
                <a:spcPct val="150000"/>
              </a:lnSpc>
            </a:pPr>
            <a:r>
              <a:rPr lang="ar-SA" b="1" dirty="0">
                <a:latin typeface="Traditional Arabic" pitchFamily="18" charset="-78"/>
                <a:cs typeface="Traditional Arabic" pitchFamily="18" charset="-78"/>
              </a:rPr>
              <a:t>ب - جماد غير حي ( تربة أو مادة ) .</a:t>
            </a:r>
            <a:endParaRPr lang="en-US" b="1" dirty="0">
              <a:latin typeface="Traditional Arabic" pitchFamily="18" charset="-78"/>
              <a:cs typeface="Traditional Arabic" pitchFamily="18" charset="-78"/>
            </a:endParaRPr>
          </a:p>
          <a:p>
            <a:pPr>
              <a:lnSpc>
                <a:spcPct val="150000"/>
              </a:lnSpc>
            </a:pPr>
            <a:r>
              <a:rPr lang="ar-SA" b="1" dirty="0">
                <a:latin typeface="Traditional Arabic" pitchFamily="18" charset="-78"/>
                <a:cs typeface="Traditional Arabic" pitchFamily="18" charset="-78"/>
              </a:rPr>
              <a:t>ج- قد يكون ( أ + ب ) .</a:t>
            </a:r>
            <a:endParaRPr lang="en-US" b="1" dirty="0">
              <a:latin typeface="Traditional Arabic" pitchFamily="18" charset="-78"/>
              <a:cs typeface="Traditional Arabic" pitchFamily="18" charset="-78"/>
            </a:endParaRPr>
          </a:p>
          <a:p>
            <a:pPr algn="ctr">
              <a:lnSpc>
                <a:spcPct val="150000"/>
              </a:lnSpc>
            </a:pPr>
            <a:r>
              <a:rPr lang="ar-SA" b="1" dirty="0">
                <a:solidFill>
                  <a:srgbClr val="00EE00"/>
                </a:solidFill>
              </a:rPr>
              <a:t>(( المصدر قد يكون مستودعاً ، وكذلك المستودع قد يكون مصدراً تحت ظروف معينة )) .</a:t>
            </a:r>
            <a:endParaRPr lang="en-US" b="1" dirty="0">
              <a:solidFill>
                <a:srgbClr val="00EE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31026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228600" y="457200"/>
            <a:ext cx="8610600" cy="5668963"/>
          </a:xfrm>
          <a:solidFill>
            <a:schemeClr val="accent6">
              <a:lumMod val="60000"/>
              <a:lumOff val="40000"/>
              <a:alpha val="45000"/>
            </a:schemeClr>
          </a:solidFill>
          <a:ln w="25400" cap="rnd" cmpd="thickThin">
            <a:solidFill>
              <a:srgbClr val="DE0099"/>
            </a:solidFill>
            <a:miter lim="800000"/>
          </a:ln>
        </p:spPr>
        <p:txBody>
          <a:bodyPr/>
          <a:lstStyle/>
          <a:p>
            <a:pPr marL="0" lvl="0" indent="0">
              <a:spcBef>
                <a:spcPts val="0"/>
              </a:spcBef>
              <a:buNone/>
            </a:pPr>
            <a:endParaRPr lang="ar-SA" sz="2800" b="1" dirty="0" smtClean="0">
              <a:solidFill>
                <a:srgbClr val="C00000"/>
              </a:solidFill>
            </a:endParaRPr>
          </a:p>
          <a:p>
            <a:pPr marL="0" indent="0">
              <a:buNone/>
            </a:pPr>
            <a:endParaRPr lang="ar-SA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58174" t="23738" r="5936" b="24202"/>
          <a:stretch/>
        </p:blipFill>
        <p:spPr bwMode="auto">
          <a:xfrm>
            <a:off x="228599" y="457199"/>
            <a:ext cx="1122681" cy="106680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5739" r="19112"/>
          <a:stretch/>
        </p:blipFill>
        <p:spPr bwMode="auto">
          <a:xfrm>
            <a:off x="152400" y="1524000"/>
            <a:ext cx="1222173" cy="10668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001" r="8667"/>
          <a:stretch/>
        </p:blipFill>
        <p:spPr bwMode="auto">
          <a:xfrm>
            <a:off x="228600" y="2746952"/>
            <a:ext cx="1175445" cy="98684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25833"/>
          <a:stretch/>
        </p:blipFill>
        <p:spPr bwMode="auto">
          <a:xfrm>
            <a:off x="228600" y="3715486"/>
            <a:ext cx="1153159" cy="108511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4" name="Picture 10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45471" t="5205"/>
          <a:stretch/>
        </p:blipFill>
        <p:spPr bwMode="auto">
          <a:xfrm>
            <a:off x="214784" y="4876800"/>
            <a:ext cx="1156816" cy="115121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مربع نص 1"/>
          <p:cNvSpPr txBox="1"/>
          <p:nvPr/>
        </p:nvSpPr>
        <p:spPr>
          <a:xfrm>
            <a:off x="1676400" y="838200"/>
            <a:ext cx="7010400" cy="452431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400" dirty="0">
                <a:solidFill>
                  <a:srgbClr val="C00000"/>
                </a:solidFill>
                <a:cs typeface="PT Bold Heading" pitchFamily="2" charset="-78"/>
              </a:rPr>
              <a:t>وسائل نقل </a:t>
            </a:r>
            <a:r>
              <a:rPr lang="ar-SA" sz="2400" dirty="0" smtClean="0">
                <a:solidFill>
                  <a:srgbClr val="C00000"/>
                </a:solidFill>
                <a:cs typeface="PT Bold Heading" pitchFamily="2" charset="-78"/>
              </a:rPr>
              <a:t>العدوى:</a:t>
            </a:r>
            <a:endParaRPr lang="en-US" sz="2400" dirty="0">
              <a:solidFill>
                <a:srgbClr val="C00000"/>
              </a:solidFill>
              <a:cs typeface="PT Bold Heading" pitchFamily="2" charset="-78"/>
            </a:endParaRPr>
          </a:p>
          <a:p>
            <a:pPr algn="just">
              <a:lnSpc>
                <a:spcPct val="150000"/>
              </a:lnSpc>
            </a:pPr>
            <a:r>
              <a:rPr lang="ar-SA" b="1" dirty="0">
                <a:latin typeface="Traditional Arabic" pitchFamily="18" charset="-78"/>
                <a:cs typeface="Traditional Arabic" pitchFamily="18" charset="-78"/>
              </a:rPr>
              <a:t> </a:t>
            </a:r>
            <a:r>
              <a:rPr lang="ar-SA" b="1" dirty="0" smtClean="0">
                <a:latin typeface="Traditional Arabic" pitchFamily="18" charset="-78"/>
                <a:cs typeface="Traditional Arabic" pitchFamily="18" charset="-78"/>
              </a:rPr>
              <a:t>	</a:t>
            </a:r>
            <a:r>
              <a:rPr lang="ar-SA" sz="2000" b="1" dirty="0" smtClean="0">
                <a:latin typeface="Traditional Arabic" pitchFamily="18" charset="-78"/>
                <a:cs typeface="Traditional Arabic" pitchFamily="18" charset="-78"/>
              </a:rPr>
              <a:t>بعد </a:t>
            </a:r>
            <a:r>
              <a:rPr lang="ar-SA" sz="2000" b="1" dirty="0">
                <a:latin typeface="Traditional Arabic" pitchFamily="18" charset="-78"/>
                <a:cs typeface="Traditional Arabic" pitchFamily="18" charset="-78"/>
              </a:rPr>
              <a:t>خروج المسبب النوعي للعدوى من مصدره لا بد له من وجود </a:t>
            </a:r>
            <a:r>
              <a:rPr lang="ar-SA" sz="2000" b="1" dirty="0" smtClean="0">
                <a:latin typeface="Traditional Arabic" pitchFamily="18" charset="-78"/>
                <a:cs typeface="Traditional Arabic" pitchFamily="18" charset="-78"/>
              </a:rPr>
              <a:t>وسيلة(واسطة) نقل </a:t>
            </a:r>
            <a:r>
              <a:rPr lang="ar-SA" sz="2000" b="1" dirty="0">
                <a:latin typeface="Traditional Arabic" pitchFamily="18" charset="-78"/>
                <a:cs typeface="Traditional Arabic" pitchFamily="18" charset="-78"/>
              </a:rPr>
              <a:t>تحمله من مخرجه في المصدر إلى مدخله في العائل المضيف .</a:t>
            </a:r>
            <a:endParaRPr lang="en-US" sz="2000" b="1" dirty="0">
              <a:latin typeface="Traditional Arabic" pitchFamily="18" charset="-78"/>
              <a:cs typeface="Traditional Arabic" pitchFamily="18" charset="-78"/>
            </a:endParaRPr>
          </a:p>
          <a:p>
            <a:pPr algn="just">
              <a:lnSpc>
                <a:spcPct val="150000"/>
              </a:lnSpc>
            </a:pPr>
            <a:r>
              <a:rPr lang="ar-SA" sz="2000" b="1" dirty="0">
                <a:latin typeface="Traditional Arabic" pitchFamily="18" charset="-78"/>
                <a:cs typeface="Traditional Arabic" pitchFamily="18" charset="-78"/>
              </a:rPr>
              <a:t>وقد تكون هذه الوسيلة إما:</a:t>
            </a:r>
          </a:p>
          <a:p>
            <a:pPr>
              <a:lnSpc>
                <a:spcPct val="150000"/>
              </a:lnSpc>
            </a:pPr>
            <a:endParaRPr lang="en-US" dirty="0"/>
          </a:p>
          <a:p>
            <a:pPr lvl="0">
              <a:lnSpc>
                <a:spcPct val="150000"/>
              </a:lnSpc>
            </a:pPr>
            <a:r>
              <a:rPr lang="ar-SA" u="sng" dirty="0">
                <a:solidFill>
                  <a:srgbClr val="0070C0"/>
                </a:solidFill>
                <a:cs typeface="PT Bold Heading" pitchFamily="2" charset="-78"/>
              </a:rPr>
              <a:t>1- </a:t>
            </a:r>
            <a:r>
              <a:rPr lang="ar-SA" u="sng" dirty="0" smtClean="0">
                <a:solidFill>
                  <a:srgbClr val="0070C0"/>
                </a:solidFill>
                <a:cs typeface="PT Bold Heading" pitchFamily="2" charset="-78"/>
              </a:rPr>
              <a:t>الاتصال </a:t>
            </a:r>
            <a:r>
              <a:rPr lang="ar-SA" u="sng" dirty="0">
                <a:solidFill>
                  <a:srgbClr val="0070C0"/>
                </a:solidFill>
                <a:cs typeface="PT Bold Heading" pitchFamily="2" charset="-78"/>
              </a:rPr>
              <a:t>المباشر :</a:t>
            </a:r>
            <a:endParaRPr lang="en-US" dirty="0">
              <a:solidFill>
                <a:srgbClr val="0070C0"/>
              </a:solidFill>
              <a:cs typeface="PT Bold Heading" pitchFamily="2" charset="-78"/>
            </a:endParaRPr>
          </a:p>
          <a:p>
            <a:pPr lvl="0">
              <a:lnSpc>
                <a:spcPct val="150000"/>
              </a:lnSpc>
            </a:pPr>
            <a:r>
              <a:rPr lang="ar-SA" sz="2000" b="1" dirty="0">
                <a:latin typeface="Traditional Arabic" pitchFamily="18" charset="-78"/>
                <a:cs typeface="Traditional Arabic" pitchFamily="18" charset="-78"/>
              </a:rPr>
              <a:t>- لا بد من وجود اتصال وتقارب بين الشخص السليم ومصدر العدوى .</a:t>
            </a:r>
            <a:endParaRPr lang="en-US" sz="2000" b="1" dirty="0">
              <a:latin typeface="Traditional Arabic" pitchFamily="18" charset="-78"/>
              <a:cs typeface="Traditional Arabic" pitchFamily="18" charset="-78"/>
            </a:endParaRPr>
          </a:p>
          <a:p>
            <a:pPr lvl="0">
              <a:lnSpc>
                <a:spcPct val="150000"/>
              </a:lnSpc>
            </a:pPr>
            <a:r>
              <a:rPr lang="ar-SA" sz="2000" b="1" dirty="0">
                <a:latin typeface="Traditional Arabic" pitchFamily="18" charset="-78"/>
                <a:cs typeface="Traditional Arabic" pitchFamily="18" charset="-78"/>
              </a:rPr>
              <a:t>- مثل الملامسة بين شخصين – ملامسة إفرازات المريض – الاتصال الجنسي – الاتصال عن طريق المشيمة الملوثة بالشخص الذي يعتني بولادة الحيوان – استنشاق هواء التنفس المباشر الذي يحمل الميكروب من الشخص المريض .</a:t>
            </a:r>
            <a:endParaRPr lang="en-US" sz="2000" b="1" dirty="0">
              <a:latin typeface="Traditional Arabic" pitchFamily="18" charset="-78"/>
              <a:cs typeface="Traditional Arabic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75885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228600" y="457200"/>
            <a:ext cx="8610600" cy="5668963"/>
          </a:xfrm>
          <a:solidFill>
            <a:schemeClr val="accent6">
              <a:lumMod val="60000"/>
              <a:lumOff val="40000"/>
              <a:alpha val="45000"/>
            </a:schemeClr>
          </a:solidFill>
          <a:ln w="25400" cap="rnd" cmpd="thickThin">
            <a:solidFill>
              <a:srgbClr val="DE0099"/>
            </a:solidFill>
            <a:miter lim="800000"/>
          </a:ln>
        </p:spPr>
        <p:txBody>
          <a:bodyPr/>
          <a:lstStyle/>
          <a:p>
            <a:pPr marL="0" lvl="0" indent="0">
              <a:spcBef>
                <a:spcPts val="0"/>
              </a:spcBef>
              <a:buNone/>
            </a:pPr>
            <a:endParaRPr lang="ar-SA" sz="2800" b="1" dirty="0" smtClean="0">
              <a:solidFill>
                <a:srgbClr val="C00000"/>
              </a:solidFill>
            </a:endParaRPr>
          </a:p>
          <a:p>
            <a:pPr marL="0" indent="0">
              <a:buNone/>
            </a:pPr>
            <a:endParaRPr lang="ar-SA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58174" t="23738" r="5936" b="24202"/>
          <a:stretch/>
        </p:blipFill>
        <p:spPr bwMode="auto">
          <a:xfrm>
            <a:off x="228599" y="457199"/>
            <a:ext cx="1122681" cy="106680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5739" r="19112"/>
          <a:stretch/>
        </p:blipFill>
        <p:spPr bwMode="auto">
          <a:xfrm>
            <a:off x="152400" y="1524000"/>
            <a:ext cx="1222173" cy="10668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001" r="8667"/>
          <a:stretch/>
        </p:blipFill>
        <p:spPr bwMode="auto">
          <a:xfrm>
            <a:off x="228600" y="2746952"/>
            <a:ext cx="1175445" cy="98684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25833"/>
          <a:stretch/>
        </p:blipFill>
        <p:spPr bwMode="auto">
          <a:xfrm>
            <a:off x="228600" y="3715486"/>
            <a:ext cx="1153159" cy="108511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4" name="Picture 10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45471" t="5205"/>
          <a:stretch/>
        </p:blipFill>
        <p:spPr bwMode="auto">
          <a:xfrm>
            <a:off x="214784" y="4876800"/>
            <a:ext cx="1156816" cy="115121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مربع نص 1"/>
          <p:cNvSpPr txBox="1"/>
          <p:nvPr/>
        </p:nvSpPr>
        <p:spPr>
          <a:xfrm>
            <a:off x="2209800" y="915412"/>
            <a:ext cx="6324600" cy="304698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lvl="0">
              <a:lnSpc>
                <a:spcPct val="150000"/>
              </a:lnSpc>
            </a:pPr>
            <a:r>
              <a:rPr lang="ar-SA" u="sng" dirty="0" smtClean="0">
                <a:solidFill>
                  <a:srgbClr val="0070C0"/>
                </a:solidFill>
                <a:cs typeface="PT Bold Heading" pitchFamily="2" charset="-78"/>
              </a:rPr>
              <a:t>2- </a:t>
            </a:r>
            <a:r>
              <a:rPr lang="ar-SA" u="sng" dirty="0">
                <a:solidFill>
                  <a:srgbClr val="0070C0"/>
                </a:solidFill>
                <a:cs typeface="PT Bold Heading" pitchFamily="2" charset="-78"/>
              </a:rPr>
              <a:t>الاتصال غير المباشر </a:t>
            </a:r>
            <a:r>
              <a:rPr lang="ar-SA" u="sng" dirty="0" smtClean="0">
                <a:solidFill>
                  <a:srgbClr val="0070C0"/>
                </a:solidFill>
                <a:cs typeface="PT Bold Heading" pitchFamily="2" charset="-78"/>
              </a:rPr>
              <a:t>:</a:t>
            </a:r>
          </a:p>
          <a:p>
            <a:pPr lvl="0">
              <a:lnSpc>
                <a:spcPct val="150000"/>
              </a:lnSpc>
            </a:pPr>
            <a:endParaRPr lang="en-US" u="sng" dirty="0">
              <a:solidFill>
                <a:srgbClr val="0070C0"/>
              </a:solidFill>
              <a:cs typeface="PT Bold Heading" pitchFamily="2" charset="-78"/>
            </a:endParaRPr>
          </a:p>
          <a:p>
            <a:pPr lvl="0" algn="just">
              <a:lnSpc>
                <a:spcPct val="150000"/>
              </a:lnSpc>
            </a:pPr>
            <a:r>
              <a:rPr lang="ar-SA" sz="2000" b="1" dirty="0">
                <a:latin typeface="Traditional Arabic" pitchFamily="18" charset="-78"/>
                <a:cs typeface="Traditional Arabic" pitchFamily="18" charset="-78"/>
              </a:rPr>
              <a:t>- لابد من توفر وسيط والذي قد يكون كائن حي يقوم بالنقل الميكانيكي ( الذباب ) </a:t>
            </a:r>
          </a:p>
          <a:p>
            <a:pPr lvl="0" algn="just">
              <a:lnSpc>
                <a:spcPct val="150000"/>
              </a:lnSpc>
            </a:pPr>
            <a:r>
              <a:rPr lang="ar-SA" sz="2000" b="1" dirty="0">
                <a:latin typeface="Traditional Arabic" pitchFamily="18" charset="-78"/>
                <a:cs typeface="Traditional Arabic" pitchFamily="18" charset="-78"/>
              </a:rPr>
              <a:t>أو الحيوي ( الحشرات والقوارض ) .</a:t>
            </a:r>
            <a:endParaRPr lang="en-US" sz="2000" b="1" dirty="0">
              <a:latin typeface="Traditional Arabic" pitchFamily="18" charset="-78"/>
              <a:cs typeface="Traditional Arabic" pitchFamily="18" charset="-78"/>
            </a:endParaRPr>
          </a:p>
          <a:p>
            <a:pPr lvl="0" algn="just">
              <a:lnSpc>
                <a:spcPct val="150000"/>
              </a:lnSpc>
            </a:pPr>
            <a:r>
              <a:rPr lang="ar-SA" sz="2000" b="1" dirty="0">
                <a:latin typeface="Traditional Arabic" pitchFamily="18" charset="-78"/>
                <a:cs typeface="Traditional Arabic" pitchFamily="18" charset="-78"/>
              </a:rPr>
              <a:t>- قد يكون الوسيط جماد غير حي مثل الطعام الملوث والشراب والملابس والأواني الملوثة .</a:t>
            </a:r>
            <a:endParaRPr lang="en-US" sz="2000" b="1" dirty="0">
              <a:latin typeface="Traditional Arabic" pitchFamily="18" charset="-78"/>
              <a:cs typeface="Traditional Arabic" pitchFamily="18" charset="-78"/>
            </a:endParaRPr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xmlns="" val="4275885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228600" y="457200"/>
            <a:ext cx="8610600" cy="5668963"/>
          </a:xfrm>
          <a:solidFill>
            <a:schemeClr val="accent6">
              <a:lumMod val="60000"/>
              <a:lumOff val="40000"/>
              <a:alpha val="45000"/>
            </a:schemeClr>
          </a:solidFill>
          <a:ln w="25400" cap="rnd" cmpd="thickThin">
            <a:solidFill>
              <a:srgbClr val="DE0099"/>
            </a:solidFill>
            <a:miter lim="800000"/>
          </a:ln>
        </p:spPr>
        <p:txBody>
          <a:bodyPr/>
          <a:lstStyle/>
          <a:p>
            <a:pPr marL="0" lvl="0" indent="0">
              <a:spcBef>
                <a:spcPts val="0"/>
              </a:spcBef>
              <a:buNone/>
            </a:pPr>
            <a:endParaRPr lang="ar-SA" sz="2800" b="1" dirty="0" smtClean="0">
              <a:solidFill>
                <a:srgbClr val="C00000"/>
              </a:solidFill>
            </a:endParaRPr>
          </a:p>
          <a:p>
            <a:pPr marL="0" indent="0">
              <a:buNone/>
            </a:pPr>
            <a:endParaRPr lang="ar-SA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58174" t="23738" r="5936" b="24202"/>
          <a:stretch/>
        </p:blipFill>
        <p:spPr bwMode="auto">
          <a:xfrm>
            <a:off x="228599" y="457199"/>
            <a:ext cx="1122681" cy="106680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5739" r="19112"/>
          <a:stretch/>
        </p:blipFill>
        <p:spPr bwMode="auto">
          <a:xfrm>
            <a:off x="152400" y="1524000"/>
            <a:ext cx="1222173" cy="10668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001" r="8667"/>
          <a:stretch/>
        </p:blipFill>
        <p:spPr bwMode="auto">
          <a:xfrm>
            <a:off x="228600" y="2746952"/>
            <a:ext cx="1175445" cy="98684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25833"/>
          <a:stretch/>
        </p:blipFill>
        <p:spPr bwMode="auto">
          <a:xfrm>
            <a:off x="228600" y="3715486"/>
            <a:ext cx="1153159" cy="108511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4" name="Picture 10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45471" t="5205"/>
          <a:stretch/>
        </p:blipFill>
        <p:spPr bwMode="auto">
          <a:xfrm>
            <a:off x="214784" y="4876800"/>
            <a:ext cx="1156816" cy="115121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مربع نص 1"/>
          <p:cNvSpPr txBox="1"/>
          <p:nvPr/>
        </p:nvSpPr>
        <p:spPr>
          <a:xfrm>
            <a:off x="1381759" y="533400"/>
            <a:ext cx="7305041" cy="33547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400" b="1" dirty="0">
                <a:solidFill>
                  <a:srgbClr val="00B0F0"/>
                </a:solidFill>
                <a:cs typeface="PT Bold Heading" pitchFamily="2" charset="-78"/>
              </a:rPr>
              <a:t>المناعــــــة </a:t>
            </a:r>
            <a:r>
              <a:rPr lang="en-US" sz="2400" dirty="0">
                <a:solidFill>
                  <a:srgbClr val="00B0F0"/>
                </a:solidFill>
                <a:latin typeface="Bauhaus 93" pitchFamily="82" charset="0"/>
                <a:cs typeface="PT Bold Heading" pitchFamily="2" charset="-78"/>
              </a:rPr>
              <a:t>Immunity </a:t>
            </a:r>
            <a:r>
              <a:rPr lang="ar-SA" sz="2400" dirty="0" smtClean="0">
                <a:solidFill>
                  <a:srgbClr val="00B0F0"/>
                </a:solidFill>
                <a:latin typeface="Bauhaus 93" pitchFamily="82" charset="0"/>
                <a:cs typeface="PT Bold Heading" pitchFamily="2" charset="-78"/>
              </a:rPr>
              <a:t>:</a:t>
            </a:r>
          </a:p>
          <a:p>
            <a:endParaRPr lang="en-US" sz="800" dirty="0">
              <a:solidFill>
                <a:srgbClr val="00B0F0"/>
              </a:solidFill>
              <a:latin typeface="Bauhaus 93" pitchFamily="82" charset="0"/>
              <a:cs typeface="PT Bold Heading" pitchFamily="2" charset="-78"/>
            </a:endParaRPr>
          </a:p>
          <a:p>
            <a:pPr>
              <a:lnSpc>
                <a:spcPct val="150000"/>
              </a:lnSpc>
            </a:pPr>
            <a:r>
              <a:rPr lang="ar-SA" dirty="0" smtClean="0"/>
              <a:t>		</a:t>
            </a:r>
            <a:r>
              <a:rPr lang="ar-SA" sz="2000" b="1" dirty="0">
                <a:latin typeface="Traditional Arabic" pitchFamily="18" charset="-78"/>
                <a:cs typeface="Traditional Arabic" pitchFamily="18" charset="-78"/>
              </a:rPr>
              <a:t>هي مجموعة العوامل في جسم الإنسان </a:t>
            </a:r>
            <a:r>
              <a:rPr lang="ar-SA" sz="2000" b="1" dirty="0" smtClean="0">
                <a:latin typeface="Traditional Arabic" pitchFamily="18" charset="-78"/>
                <a:cs typeface="Traditional Arabic" pitchFamily="18" charset="-78"/>
              </a:rPr>
              <a:t>التي </a:t>
            </a:r>
            <a:r>
              <a:rPr lang="ar-SA" sz="2000" b="1" dirty="0">
                <a:latin typeface="Traditional Arabic" pitchFamily="18" charset="-78"/>
                <a:cs typeface="Traditional Arabic" pitchFamily="18" charset="-78"/>
              </a:rPr>
              <a:t>تساعد على :</a:t>
            </a:r>
            <a:endParaRPr lang="en-US" sz="2000" b="1" dirty="0">
              <a:latin typeface="Traditional Arabic" pitchFamily="18" charset="-78"/>
              <a:cs typeface="Traditional Arabic" pitchFamily="18" charset="-78"/>
            </a:endParaRPr>
          </a:p>
          <a:p>
            <a:pPr lvl="0">
              <a:lnSpc>
                <a:spcPct val="150000"/>
              </a:lnSpc>
            </a:pPr>
            <a:r>
              <a:rPr lang="ar-SA" sz="2000" b="1" dirty="0">
                <a:latin typeface="Traditional Arabic" pitchFamily="18" charset="-78"/>
                <a:cs typeface="Traditional Arabic" pitchFamily="18" charset="-78"/>
              </a:rPr>
              <a:t>- حماية الجسم .</a:t>
            </a:r>
            <a:endParaRPr lang="en-US" sz="2000" b="1" dirty="0">
              <a:latin typeface="Traditional Arabic" pitchFamily="18" charset="-78"/>
              <a:cs typeface="Traditional Arabic" pitchFamily="18" charset="-78"/>
            </a:endParaRPr>
          </a:p>
          <a:p>
            <a:pPr lvl="0">
              <a:lnSpc>
                <a:spcPct val="150000"/>
              </a:lnSpc>
            </a:pPr>
            <a:r>
              <a:rPr lang="ar-SA" sz="2000" b="1" dirty="0">
                <a:latin typeface="Traditional Arabic" pitchFamily="18" charset="-78"/>
                <a:cs typeface="Traditional Arabic" pitchFamily="18" charset="-78"/>
              </a:rPr>
              <a:t>- منع دخول المسببات النوعية للأمراض إلى أجهزة الجسم </a:t>
            </a:r>
            <a:r>
              <a:rPr lang="ar-SA" sz="2000" b="1" dirty="0" smtClean="0">
                <a:latin typeface="Traditional Arabic" pitchFamily="18" charset="-78"/>
                <a:cs typeface="Traditional Arabic" pitchFamily="18" charset="-78"/>
              </a:rPr>
              <a:t>و أعضائه و أنسجته الداخلية.</a:t>
            </a:r>
            <a:endParaRPr lang="en-US" sz="2000" b="1" dirty="0">
              <a:latin typeface="Traditional Arabic" pitchFamily="18" charset="-78"/>
              <a:cs typeface="Traditional Arabic" pitchFamily="18" charset="-78"/>
            </a:endParaRPr>
          </a:p>
          <a:p>
            <a:pPr lvl="0">
              <a:lnSpc>
                <a:spcPct val="150000"/>
              </a:lnSpc>
            </a:pPr>
            <a:r>
              <a:rPr lang="ar-SA" sz="2000" b="1" dirty="0">
                <a:latin typeface="Traditional Arabic" pitchFamily="18" charset="-78"/>
                <a:cs typeface="Traditional Arabic" pitchFamily="18" charset="-78"/>
              </a:rPr>
              <a:t>- مقاومة المسببات النوعية للأمراض إذا اخترقت </a:t>
            </a:r>
            <a:r>
              <a:rPr lang="ar-SA" sz="2000" b="1" dirty="0" smtClean="0">
                <a:latin typeface="Traditional Arabic" pitchFamily="18" charset="-78"/>
                <a:cs typeface="Traditional Arabic" pitchFamily="18" charset="-78"/>
              </a:rPr>
              <a:t>وسائل الحماية الخارجية و استطاعت الدخول إلى الجسم </a:t>
            </a:r>
            <a:r>
              <a:rPr lang="ar-SA" sz="2000" b="1" dirty="0">
                <a:latin typeface="Traditional Arabic" pitchFamily="18" charset="-78"/>
                <a:cs typeface="Traditional Arabic" pitchFamily="18" charset="-78"/>
              </a:rPr>
              <a:t>والقضاء عليها .</a:t>
            </a:r>
            <a:endParaRPr lang="en-US" sz="2000" b="1" dirty="0">
              <a:latin typeface="Traditional Arabic" pitchFamily="18" charset="-78"/>
              <a:cs typeface="Traditional Arabic" pitchFamily="18" charset="-78"/>
            </a:endParaRPr>
          </a:p>
          <a:p>
            <a:pPr lvl="0">
              <a:lnSpc>
                <a:spcPct val="150000"/>
              </a:lnSpc>
            </a:pPr>
            <a:r>
              <a:rPr lang="ar-SA" sz="2000" b="1" dirty="0">
                <a:latin typeface="Traditional Arabic" pitchFamily="18" charset="-78"/>
                <a:cs typeface="Traditional Arabic" pitchFamily="18" charset="-78"/>
              </a:rPr>
              <a:t>- منع حدوث المرض والمحافظة على الدرجة الإيجابية للصحة .</a:t>
            </a:r>
            <a:endParaRPr lang="en-US" sz="2000" b="1" dirty="0">
              <a:latin typeface="Traditional Arabic" pitchFamily="18" charset="-78"/>
              <a:cs typeface="Traditional Arabic" pitchFamily="18" charset="-78"/>
            </a:endParaRPr>
          </a:p>
        </p:txBody>
      </p:sp>
      <p:pic>
        <p:nvPicPr>
          <p:cNvPr id="9" name="Picture 2" descr="http://upload.wikimedia.org/wikipedia/commons/thumb/d/d1/Immunity.png/600px-Immunity.png"/>
          <p:cNvPicPr>
            <a:picLocks noChangeAspect="1" noChangeArrowheads="1"/>
          </p:cNvPicPr>
          <p:nvPr/>
        </p:nvPicPr>
        <p:blipFill rotWithShape="1">
          <a:blip r:embed="rId7"/>
          <a:srcRect t="3966" b="8462"/>
          <a:stretch/>
        </p:blipFill>
        <p:spPr bwMode="auto">
          <a:xfrm>
            <a:off x="1360665" y="3804920"/>
            <a:ext cx="7402335" cy="22148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2078348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228600" y="457200"/>
            <a:ext cx="8610600" cy="5668963"/>
          </a:xfrm>
          <a:solidFill>
            <a:schemeClr val="accent6">
              <a:lumMod val="60000"/>
              <a:lumOff val="40000"/>
              <a:alpha val="45000"/>
            </a:schemeClr>
          </a:solidFill>
          <a:ln w="25400" cap="rnd" cmpd="thickThin">
            <a:solidFill>
              <a:srgbClr val="DE0099"/>
            </a:solidFill>
            <a:miter lim="800000"/>
          </a:ln>
        </p:spPr>
        <p:txBody>
          <a:bodyPr/>
          <a:lstStyle/>
          <a:p>
            <a:pPr marL="0" lvl="0" indent="0">
              <a:spcBef>
                <a:spcPts val="0"/>
              </a:spcBef>
              <a:buNone/>
            </a:pPr>
            <a:endParaRPr lang="ar-SA" sz="2800" b="1" dirty="0" smtClean="0">
              <a:solidFill>
                <a:srgbClr val="C00000"/>
              </a:solidFill>
            </a:endParaRPr>
          </a:p>
          <a:p>
            <a:pPr marL="0" indent="0">
              <a:buNone/>
            </a:pPr>
            <a:endParaRPr lang="ar-SA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58174" t="23738" r="5936" b="24202"/>
          <a:stretch/>
        </p:blipFill>
        <p:spPr bwMode="auto">
          <a:xfrm>
            <a:off x="228599" y="457199"/>
            <a:ext cx="1122681" cy="106680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5739" r="19112"/>
          <a:stretch/>
        </p:blipFill>
        <p:spPr bwMode="auto">
          <a:xfrm>
            <a:off x="152400" y="1524000"/>
            <a:ext cx="1222173" cy="10668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001" r="8667"/>
          <a:stretch/>
        </p:blipFill>
        <p:spPr bwMode="auto">
          <a:xfrm>
            <a:off x="228600" y="2746952"/>
            <a:ext cx="1175445" cy="98684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25833"/>
          <a:stretch/>
        </p:blipFill>
        <p:spPr bwMode="auto">
          <a:xfrm>
            <a:off x="228600" y="3715486"/>
            <a:ext cx="1153159" cy="108511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4" name="Picture 10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45471" t="5205"/>
          <a:stretch/>
        </p:blipFill>
        <p:spPr bwMode="auto">
          <a:xfrm>
            <a:off x="214784" y="4876800"/>
            <a:ext cx="1156816" cy="115121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مربع نص 1"/>
          <p:cNvSpPr txBox="1"/>
          <p:nvPr/>
        </p:nvSpPr>
        <p:spPr>
          <a:xfrm>
            <a:off x="1732280" y="990599"/>
            <a:ext cx="7030720" cy="355481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>
              <a:lnSpc>
                <a:spcPct val="150000"/>
              </a:lnSpc>
            </a:pPr>
            <a:r>
              <a:rPr lang="ar-SA" sz="2400" dirty="0">
                <a:solidFill>
                  <a:srgbClr val="C00000"/>
                </a:solidFill>
                <a:cs typeface="PT Bold Heading" pitchFamily="2" charset="-78"/>
              </a:rPr>
              <a:t>تصنيف </a:t>
            </a:r>
            <a:r>
              <a:rPr lang="ar-SA" sz="2400" dirty="0" smtClean="0">
                <a:solidFill>
                  <a:srgbClr val="C00000"/>
                </a:solidFill>
                <a:cs typeface="PT Bold Heading" pitchFamily="2" charset="-78"/>
              </a:rPr>
              <a:t>المناعة:</a:t>
            </a:r>
          </a:p>
          <a:p>
            <a:pPr>
              <a:lnSpc>
                <a:spcPct val="150000"/>
              </a:lnSpc>
            </a:pPr>
            <a:endParaRPr lang="en-US" sz="1400" dirty="0">
              <a:solidFill>
                <a:srgbClr val="C00000"/>
              </a:solidFill>
              <a:cs typeface="PT Bold Heading" pitchFamily="2" charset="-78"/>
            </a:endParaRPr>
          </a:p>
          <a:p>
            <a:pPr>
              <a:lnSpc>
                <a:spcPct val="150000"/>
              </a:lnSpc>
            </a:pPr>
            <a:r>
              <a:rPr lang="ar-SA" sz="2000" dirty="0">
                <a:solidFill>
                  <a:srgbClr val="0070C0"/>
                </a:solidFill>
                <a:latin typeface="GE SS Two Bold" pitchFamily="18" charset="-78"/>
                <a:ea typeface="GE SS Two Bold" pitchFamily="18" charset="-78"/>
                <a:cs typeface="GE SS Two Bold" pitchFamily="18" charset="-78"/>
              </a:rPr>
              <a:t>أولاً -  مناعة طبيعية  </a:t>
            </a:r>
            <a:r>
              <a:rPr lang="en-US" sz="2000" dirty="0">
                <a:solidFill>
                  <a:srgbClr val="0070C0"/>
                </a:solidFill>
                <a:latin typeface="Adobe Caslon Pro Bold" pitchFamily="18" charset="0"/>
                <a:ea typeface="GE SS Two Bold" pitchFamily="18" charset="-78"/>
                <a:cs typeface="GE SS Two Bold" pitchFamily="18" charset="-78"/>
              </a:rPr>
              <a:t>Natural Immunity </a:t>
            </a:r>
            <a:r>
              <a:rPr lang="ar-SA" sz="2000" dirty="0" smtClean="0">
                <a:solidFill>
                  <a:srgbClr val="0070C0"/>
                </a:solidFill>
                <a:latin typeface="GE SS Two Bold" pitchFamily="18" charset="-78"/>
                <a:ea typeface="GE SS Two Bold" pitchFamily="18" charset="-78"/>
                <a:cs typeface="GE SS Two Bold" pitchFamily="18" charset="-78"/>
              </a:rPr>
              <a:t>:</a:t>
            </a:r>
          </a:p>
          <a:p>
            <a:pPr>
              <a:lnSpc>
                <a:spcPct val="150000"/>
              </a:lnSpc>
            </a:pPr>
            <a:endParaRPr lang="en-US" sz="1200" dirty="0">
              <a:solidFill>
                <a:srgbClr val="0070C0"/>
              </a:solidFill>
              <a:latin typeface="GE SS Two Bold" pitchFamily="18" charset="-78"/>
              <a:ea typeface="GE SS Two Bold" pitchFamily="18" charset="-78"/>
              <a:cs typeface="GE SS Two Bold" pitchFamily="18" charset="-78"/>
            </a:endParaRPr>
          </a:p>
          <a:p>
            <a:pPr lvl="0">
              <a:lnSpc>
                <a:spcPct val="150000"/>
              </a:lnSpc>
            </a:pPr>
            <a:r>
              <a:rPr lang="ar-SA" sz="2000" b="1" dirty="0">
                <a:latin typeface="Traditional Arabic" pitchFamily="18" charset="-78"/>
                <a:cs typeface="Traditional Arabic" pitchFamily="18" charset="-78"/>
              </a:rPr>
              <a:t>- توجد في الجسم بطبيعة تكوينه منذ ولادته ، ووجودها يعتمد على نوع وجنس وفصيلة العائل المضيف .</a:t>
            </a:r>
            <a:endParaRPr lang="en-US" sz="2000" b="1" dirty="0">
              <a:latin typeface="Traditional Arabic" pitchFamily="18" charset="-78"/>
              <a:cs typeface="Traditional Arabic" pitchFamily="18" charset="-78"/>
            </a:endParaRPr>
          </a:p>
          <a:p>
            <a:pPr lvl="0">
              <a:lnSpc>
                <a:spcPct val="150000"/>
              </a:lnSpc>
            </a:pPr>
            <a:r>
              <a:rPr lang="ar-SA" sz="2000" b="1" dirty="0">
                <a:latin typeface="Traditional Arabic" pitchFamily="18" charset="-78"/>
                <a:cs typeface="Traditional Arabic" pitchFamily="18" charset="-78"/>
              </a:rPr>
              <a:t>- فمثلاً هناك مناعة لدى الإنسان لأمراض معينه  يصاب بها الحيوان أو النبات ، هناك أمراض مشتركة بين الإنسان والحيوان أو الحيوان والنبات.</a:t>
            </a:r>
            <a:endParaRPr lang="en-US" sz="2000" b="1" dirty="0">
              <a:latin typeface="Traditional Arabic" pitchFamily="18" charset="-78"/>
              <a:cs typeface="Traditional Arabic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78348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228600" y="457200"/>
            <a:ext cx="8610600" cy="5668963"/>
          </a:xfrm>
          <a:solidFill>
            <a:schemeClr val="accent6">
              <a:lumMod val="60000"/>
              <a:lumOff val="40000"/>
              <a:alpha val="45000"/>
            </a:schemeClr>
          </a:solidFill>
          <a:ln w="25400" cap="rnd" cmpd="thickThin">
            <a:solidFill>
              <a:srgbClr val="DE0099"/>
            </a:solidFill>
            <a:miter lim="800000"/>
          </a:ln>
        </p:spPr>
        <p:txBody>
          <a:bodyPr/>
          <a:lstStyle/>
          <a:p>
            <a:pPr marL="0" lvl="0" indent="0">
              <a:spcBef>
                <a:spcPts val="0"/>
              </a:spcBef>
              <a:buNone/>
            </a:pPr>
            <a:endParaRPr lang="ar-SA" sz="2800" b="1" dirty="0" smtClean="0">
              <a:solidFill>
                <a:srgbClr val="C00000"/>
              </a:solidFill>
            </a:endParaRPr>
          </a:p>
          <a:p>
            <a:pPr marL="0" indent="0">
              <a:buNone/>
            </a:pPr>
            <a:endParaRPr lang="ar-SA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58174" t="23738" r="5936" b="24202"/>
          <a:stretch/>
        </p:blipFill>
        <p:spPr bwMode="auto">
          <a:xfrm>
            <a:off x="228599" y="457199"/>
            <a:ext cx="1122681" cy="106680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5739" r="19112"/>
          <a:stretch/>
        </p:blipFill>
        <p:spPr bwMode="auto">
          <a:xfrm>
            <a:off x="152400" y="1524000"/>
            <a:ext cx="1222173" cy="10668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001" r="8667"/>
          <a:stretch/>
        </p:blipFill>
        <p:spPr bwMode="auto">
          <a:xfrm>
            <a:off x="228600" y="2746952"/>
            <a:ext cx="1175445" cy="98684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25833"/>
          <a:stretch/>
        </p:blipFill>
        <p:spPr bwMode="auto">
          <a:xfrm>
            <a:off x="228600" y="3715486"/>
            <a:ext cx="1153159" cy="108511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4" name="Picture 10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45471" t="5205"/>
          <a:stretch/>
        </p:blipFill>
        <p:spPr bwMode="auto">
          <a:xfrm>
            <a:off x="214784" y="4876800"/>
            <a:ext cx="1156816" cy="115121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مربع نص 1"/>
          <p:cNvSpPr txBox="1"/>
          <p:nvPr/>
        </p:nvSpPr>
        <p:spPr>
          <a:xfrm>
            <a:off x="1295400" y="457200"/>
            <a:ext cx="7543800" cy="572464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>
              <a:lnSpc>
                <a:spcPct val="150000"/>
              </a:lnSpc>
            </a:pPr>
            <a:r>
              <a:rPr lang="ar-SA" sz="2000" dirty="0">
                <a:solidFill>
                  <a:srgbClr val="0070C0"/>
                </a:solidFill>
                <a:cs typeface="PT Bold Heading" pitchFamily="2" charset="-78"/>
              </a:rPr>
              <a:t>ثانياً  - مناعة مكتسبة </a:t>
            </a:r>
            <a:r>
              <a:rPr lang="en-US" sz="2000" dirty="0">
                <a:solidFill>
                  <a:srgbClr val="0070C0"/>
                </a:solidFill>
                <a:latin typeface="Bauhaus 93" pitchFamily="82" charset="0"/>
                <a:cs typeface="PT Bold Heading" pitchFamily="2" charset="-78"/>
              </a:rPr>
              <a:t>Acquired immunity</a:t>
            </a:r>
            <a:r>
              <a:rPr lang="en-US" sz="2000" dirty="0">
                <a:solidFill>
                  <a:srgbClr val="0070C0"/>
                </a:solidFill>
                <a:cs typeface="PT Bold Heading" pitchFamily="2" charset="-78"/>
              </a:rPr>
              <a:t> </a:t>
            </a:r>
            <a:r>
              <a:rPr lang="ar-SA" sz="2000" dirty="0">
                <a:solidFill>
                  <a:srgbClr val="0070C0"/>
                </a:solidFill>
                <a:cs typeface="PT Bold Heading" pitchFamily="2" charset="-78"/>
              </a:rPr>
              <a:t>:</a:t>
            </a:r>
            <a:endParaRPr lang="en-US" sz="2000" dirty="0">
              <a:solidFill>
                <a:srgbClr val="0070C0"/>
              </a:solidFill>
              <a:cs typeface="PT Bold Heading" pitchFamily="2" charset="-78"/>
            </a:endParaRPr>
          </a:p>
          <a:p>
            <a:pPr lvl="0">
              <a:lnSpc>
                <a:spcPct val="150000"/>
              </a:lnSpc>
            </a:pPr>
            <a:r>
              <a:rPr lang="ar-SA" sz="2000" dirty="0">
                <a:solidFill>
                  <a:srgbClr val="00B050"/>
                </a:solidFill>
                <a:cs typeface="AL-Mateen" pitchFamily="2" charset="-78"/>
              </a:rPr>
              <a:t>1- مناعة مكتسبة طبيعية  </a:t>
            </a:r>
            <a:r>
              <a:rPr lang="en-US" sz="2000" dirty="0" smtClean="0">
                <a:solidFill>
                  <a:srgbClr val="00B050"/>
                </a:solidFill>
                <a:cs typeface="AL-Mateen" pitchFamily="2" charset="-78"/>
              </a:rPr>
              <a:t> </a:t>
            </a:r>
            <a:r>
              <a:rPr lang="en-US" sz="2000" dirty="0" smtClean="0">
                <a:solidFill>
                  <a:srgbClr val="00B050"/>
                </a:solidFill>
                <a:latin typeface="Adobe Garamond Pro Bold" pitchFamily="18" charset="0"/>
              </a:rPr>
              <a:t>Natural </a:t>
            </a:r>
            <a:r>
              <a:rPr lang="en-US" sz="2000" dirty="0" err="1">
                <a:solidFill>
                  <a:srgbClr val="00B050"/>
                </a:solidFill>
                <a:latin typeface="Adobe Garamond Pro Bold" pitchFamily="18" charset="0"/>
              </a:rPr>
              <a:t>Acq</a:t>
            </a:r>
            <a:r>
              <a:rPr lang="en-US" sz="2000" dirty="0">
                <a:solidFill>
                  <a:srgbClr val="00B050"/>
                </a:solidFill>
                <a:latin typeface="Adobe Garamond Pro Bold" pitchFamily="18" charset="0"/>
              </a:rPr>
              <a:t>. </a:t>
            </a:r>
            <a:r>
              <a:rPr lang="en-US" sz="2000" dirty="0" err="1">
                <a:solidFill>
                  <a:srgbClr val="00B050"/>
                </a:solidFill>
                <a:latin typeface="Adobe Garamond Pro Bold" pitchFamily="18" charset="0"/>
              </a:rPr>
              <a:t>Imm</a:t>
            </a:r>
            <a:r>
              <a:rPr lang="en-US" sz="2000" dirty="0">
                <a:solidFill>
                  <a:srgbClr val="00B050"/>
                </a:solidFill>
                <a:latin typeface="Adobe Garamond Pro Bold" pitchFamily="18" charset="0"/>
              </a:rPr>
              <a:t>. </a:t>
            </a:r>
            <a:r>
              <a:rPr lang="ar-SA" sz="2000" b="1" dirty="0">
                <a:latin typeface="Traditional Arabic" pitchFamily="18" charset="-78"/>
                <a:cs typeface="Traditional Arabic" pitchFamily="18" charset="-78"/>
              </a:rPr>
              <a:t>وهي إما :</a:t>
            </a:r>
            <a:endParaRPr lang="en-US" sz="2000" b="1" dirty="0">
              <a:latin typeface="Traditional Arabic" pitchFamily="18" charset="-78"/>
              <a:cs typeface="Traditional Arabic" pitchFamily="18" charset="-78"/>
            </a:endParaRPr>
          </a:p>
          <a:p>
            <a:pPr lvl="0">
              <a:lnSpc>
                <a:spcPct val="150000"/>
              </a:lnSpc>
            </a:pPr>
            <a:r>
              <a:rPr lang="ar-SA" b="1" u="sng" dirty="0">
                <a:solidFill>
                  <a:srgbClr val="7030A0"/>
                </a:solidFill>
                <a:latin typeface="GE SS Two Bold" pitchFamily="18" charset="-78"/>
                <a:ea typeface="GE SS Two Bold" pitchFamily="18" charset="-78"/>
                <a:cs typeface="GE SS Two Bold" pitchFamily="18" charset="-78"/>
              </a:rPr>
              <a:t>أ- مناعة </a:t>
            </a:r>
            <a:r>
              <a:rPr lang="ar-SA" b="1" u="sng" dirty="0" smtClean="0">
                <a:solidFill>
                  <a:srgbClr val="7030A0"/>
                </a:solidFill>
                <a:latin typeface="GE SS Two Bold" pitchFamily="18" charset="-78"/>
                <a:ea typeface="GE SS Two Bold" pitchFamily="18" charset="-78"/>
                <a:cs typeface="GE SS Two Bold" pitchFamily="18" charset="-78"/>
              </a:rPr>
              <a:t>سلبية  </a:t>
            </a:r>
            <a:r>
              <a:rPr lang="en-US" b="1" u="sng" dirty="0">
                <a:solidFill>
                  <a:srgbClr val="7030A0"/>
                </a:solidFill>
                <a:latin typeface="GE SS Two Bold" pitchFamily="18" charset="-78"/>
                <a:ea typeface="GE SS Two Bold" pitchFamily="18" charset="-78"/>
                <a:cs typeface="GE SS Two Bold" pitchFamily="18" charset="-78"/>
              </a:rPr>
              <a:t>Passive </a:t>
            </a:r>
            <a:r>
              <a:rPr lang="ar-SA" b="1" u="sng" dirty="0" smtClean="0">
                <a:solidFill>
                  <a:srgbClr val="7030A0"/>
                </a:solidFill>
                <a:latin typeface="GE SS Two Bold" pitchFamily="18" charset="-78"/>
                <a:ea typeface="GE SS Two Bold" pitchFamily="18" charset="-78"/>
                <a:cs typeface="GE SS Two Bold" pitchFamily="18" charset="-78"/>
              </a:rPr>
              <a:t>: </a:t>
            </a:r>
            <a:endParaRPr lang="en-US" b="1" dirty="0">
              <a:solidFill>
                <a:srgbClr val="7030A0"/>
              </a:solidFill>
              <a:latin typeface="GE SS Two Bold" pitchFamily="18" charset="-78"/>
              <a:ea typeface="GE SS Two Bold" pitchFamily="18" charset="-78"/>
              <a:cs typeface="GE SS Two Bold" pitchFamily="18" charset="-78"/>
            </a:endParaRPr>
          </a:p>
          <a:p>
            <a:pPr lvl="0">
              <a:lnSpc>
                <a:spcPct val="150000"/>
              </a:lnSpc>
            </a:pPr>
            <a:r>
              <a:rPr lang="ar-SA" sz="2000" b="1" dirty="0">
                <a:latin typeface="Traditional Arabic" pitchFamily="18" charset="-78"/>
                <a:cs typeface="Traditional Arabic" pitchFamily="18" charset="-78"/>
              </a:rPr>
              <a:t>- يكتسبها الوليد الحديث وهو في بطن أمه حيث تنتقل الأجسام المضادة من دم أمه إلى دمه قبل الولادة من خلال المشيمة.</a:t>
            </a:r>
            <a:endParaRPr lang="en-US" sz="2000" b="1" dirty="0">
              <a:latin typeface="Traditional Arabic" pitchFamily="18" charset="-78"/>
              <a:cs typeface="Traditional Arabic" pitchFamily="18" charset="-78"/>
            </a:endParaRPr>
          </a:p>
          <a:p>
            <a:pPr lvl="0">
              <a:lnSpc>
                <a:spcPct val="150000"/>
              </a:lnSpc>
            </a:pPr>
            <a:r>
              <a:rPr lang="ar-SA" sz="2000" b="1" dirty="0">
                <a:latin typeface="Traditional Arabic" pitchFamily="18" charset="-78"/>
                <a:cs typeface="Traditional Arabic" pitchFamily="18" charset="-78"/>
              </a:rPr>
              <a:t>- تدوم لفترة قصيرة أيام أو أشهر.</a:t>
            </a:r>
            <a:endParaRPr lang="en-US" sz="2000" b="1" dirty="0">
              <a:latin typeface="Traditional Arabic" pitchFamily="18" charset="-78"/>
              <a:cs typeface="Traditional Arabic" pitchFamily="18" charset="-78"/>
            </a:endParaRPr>
          </a:p>
          <a:p>
            <a:pPr lvl="0">
              <a:lnSpc>
                <a:spcPct val="150000"/>
              </a:lnSpc>
            </a:pPr>
            <a:r>
              <a:rPr lang="ar-SA" sz="2000" b="1" dirty="0">
                <a:latin typeface="Traditional Arabic" pitchFamily="18" charset="-78"/>
                <a:cs typeface="Traditional Arabic" pitchFamily="18" charset="-78"/>
              </a:rPr>
              <a:t>- الغرض منها حماية المولود والدفاع عنه في الأيام الأولى من حياته.</a:t>
            </a:r>
            <a:endParaRPr lang="en-US" sz="2000" b="1" dirty="0">
              <a:latin typeface="Traditional Arabic" pitchFamily="18" charset="-78"/>
              <a:cs typeface="Traditional Arabic" pitchFamily="18" charset="-78"/>
            </a:endParaRPr>
          </a:p>
          <a:p>
            <a:pPr lvl="0">
              <a:lnSpc>
                <a:spcPct val="150000"/>
              </a:lnSpc>
            </a:pPr>
            <a:endParaRPr lang="ar-SA" sz="800" u="sng" dirty="0"/>
          </a:p>
          <a:p>
            <a:pPr lvl="0">
              <a:lnSpc>
                <a:spcPct val="150000"/>
              </a:lnSpc>
            </a:pPr>
            <a:r>
              <a:rPr lang="ar-SA" b="1" u="sng" dirty="0">
                <a:solidFill>
                  <a:srgbClr val="7030A0"/>
                </a:solidFill>
                <a:latin typeface="GE SS Two Bold" pitchFamily="18" charset="-78"/>
                <a:ea typeface="GE SS Two Bold" pitchFamily="18" charset="-78"/>
                <a:cs typeface="GE SS Two Bold" pitchFamily="18" charset="-78"/>
              </a:rPr>
              <a:t>ب- مناعة إيجابية </a:t>
            </a:r>
            <a:r>
              <a:rPr lang="ar-SA" b="1" u="sng" dirty="0" smtClean="0">
                <a:solidFill>
                  <a:srgbClr val="7030A0"/>
                </a:solidFill>
                <a:latin typeface="GE SS Two Bold" pitchFamily="18" charset="-78"/>
                <a:ea typeface="GE SS Two Bold" pitchFamily="18" charset="-78"/>
                <a:cs typeface="GE SS Two Bold" pitchFamily="18" charset="-78"/>
              </a:rPr>
              <a:t> </a:t>
            </a:r>
            <a:r>
              <a:rPr lang="en-US" b="1" u="sng" dirty="0" smtClean="0">
                <a:solidFill>
                  <a:srgbClr val="7030A0"/>
                </a:solidFill>
                <a:latin typeface="GE SS Two Bold" pitchFamily="18" charset="-78"/>
                <a:ea typeface="GE SS Two Bold" pitchFamily="18" charset="-78"/>
                <a:cs typeface="GE SS Two Bold" pitchFamily="18" charset="-78"/>
              </a:rPr>
              <a:t>Active</a:t>
            </a:r>
            <a:r>
              <a:rPr lang="ar-SA" b="1" u="sng" dirty="0">
                <a:solidFill>
                  <a:srgbClr val="7030A0"/>
                </a:solidFill>
                <a:latin typeface="GE SS Two Bold" pitchFamily="18" charset="-78"/>
                <a:ea typeface="GE SS Two Bold" pitchFamily="18" charset="-78"/>
                <a:cs typeface="GE SS Two Bold" pitchFamily="18" charset="-78"/>
              </a:rPr>
              <a:t>:</a:t>
            </a:r>
            <a:endParaRPr lang="en-US" b="1" u="sng" dirty="0">
              <a:solidFill>
                <a:srgbClr val="7030A0"/>
              </a:solidFill>
              <a:latin typeface="GE SS Two Bold" pitchFamily="18" charset="-78"/>
              <a:ea typeface="GE SS Two Bold" pitchFamily="18" charset="-78"/>
              <a:cs typeface="GE SS Two Bold" pitchFamily="18" charset="-78"/>
            </a:endParaRPr>
          </a:p>
          <a:p>
            <a:pPr lvl="0">
              <a:lnSpc>
                <a:spcPct val="150000"/>
              </a:lnSpc>
            </a:pPr>
            <a:r>
              <a:rPr lang="ar-SA" sz="2000" b="1" dirty="0">
                <a:latin typeface="Traditional Arabic" pitchFamily="18" charset="-78"/>
                <a:cs typeface="Traditional Arabic" pitchFamily="18" charset="-78"/>
              </a:rPr>
              <a:t>- يكتسبها الجسم عن طريق تعرضه للعدوى وتفاعله مع المسبب النوعي وتكوين الأجسام المضادة التي تحمي الجسم من دخول المسبب النوعي للمرة الثانية .</a:t>
            </a:r>
            <a:endParaRPr lang="en-US" sz="2000" b="1" dirty="0">
              <a:latin typeface="Traditional Arabic" pitchFamily="18" charset="-78"/>
              <a:cs typeface="Traditional Arabic" pitchFamily="18" charset="-78"/>
            </a:endParaRPr>
          </a:p>
          <a:p>
            <a:pPr lvl="0">
              <a:lnSpc>
                <a:spcPct val="150000"/>
              </a:lnSpc>
            </a:pPr>
            <a:r>
              <a:rPr lang="ar-SA" sz="2000" b="1" dirty="0">
                <a:latin typeface="Traditional Arabic" pitchFamily="18" charset="-78"/>
                <a:cs typeface="Traditional Arabic" pitchFamily="18" charset="-78"/>
              </a:rPr>
              <a:t>- تتكون هذه المناعة سواء حدث المرض بدرجة ظاهرة أو غير ظاهرة أو بقي الجسم حاملاً للميكروب </a:t>
            </a:r>
            <a:endParaRPr lang="en-US" sz="2000" b="1" dirty="0">
              <a:latin typeface="Traditional Arabic" pitchFamily="18" charset="-78"/>
              <a:cs typeface="Traditional Arabic" pitchFamily="18" charset="-78"/>
            </a:endParaRPr>
          </a:p>
          <a:p>
            <a:pPr lvl="0">
              <a:lnSpc>
                <a:spcPct val="150000"/>
              </a:lnSpc>
            </a:pPr>
            <a:r>
              <a:rPr lang="ar-SA" sz="2000" b="1" dirty="0">
                <a:latin typeface="Traditional Arabic" pitchFamily="18" charset="-78"/>
                <a:cs typeface="Traditional Arabic" pitchFamily="18" charset="-78"/>
              </a:rPr>
              <a:t>- تدوم لفترة زمنية طويلة مثل مرض الحصبة.</a:t>
            </a:r>
            <a:endParaRPr lang="en-US" sz="2000" b="1" dirty="0">
              <a:latin typeface="Traditional Arabic" pitchFamily="18" charset="-78"/>
              <a:cs typeface="Traditional Arabic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28778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438</TotalTime>
  <Words>585</Words>
  <Application>Microsoft Office PowerPoint</Application>
  <PresentationFormat>On-screen Show (4:3)</PresentationFormat>
  <Paragraphs>76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نسق Office</vt:lpstr>
      <vt:lpstr>المحاضرة الثانيــــة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</vt:vector>
  </TitlesOfParts>
  <Company>1 3 7 5 3 6 6 5 5 0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الشريحة 1</dc:title>
  <dc:creator>ibtesam saad aldhwayan</dc:creator>
  <cp:lastModifiedBy>user</cp:lastModifiedBy>
  <cp:revision>38</cp:revision>
  <dcterms:created xsi:type="dcterms:W3CDTF">2012-09-17T07:07:38Z</dcterms:created>
  <dcterms:modified xsi:type="dcterms:W3CDTF">2012-09-29T06:03:14Z</dcterms:modified>
</cp:coreProperties>
</file>