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x="18288000" cy="10287000"/>
  <p:notesSz cx="6858000" cy="9144000"/>
  <p:embeddedFontLst>
    <p:embeddedFont>
      <p:font typeface="Raleway Bold" charset="1" panose="020B0803030101060003"/>
      <p:regular r:id="rId19"/>
    </p:embeddedFont>
    <p:embeddedFont>
      <p:font typeface="Arimo" charset="1" panose="020B0604020202020204"/>
      <p:regular r:id="rId20"/>
    </p:embeddedFont>
    <p:embeddedFont>
      <p:font typeface="Canva Sans Bold" charset="1" panose="020B0803030501040103"/>
      <p:regular r:id="rId21"/>
    </p:embeddedFont>
    <p:embeddedFont>
      <p:font typeface="Arimo Bold" charset="1" panose="020B0704020202020204"/>
      <p:regular r:id="rId2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slides/slide13.xml" Type="http://schemas.openxmlformats.org/officeDocument/2006/relationships/slide"/><Relationship Id="rId19" Target="fonts/font19.fntdata" Type="http://schemas.openxmlformats.org/officeDocument/2006/relationships/font"/><Relationship Id="rId2" Target="presProps.xml" Type="http://schemas.openxmlformats.org/officeDocument/2006/relationships/presProps"/><Relationship Id="rId20" Target="fonts/font20.fntdata" Type="http://schemas.openxmlformats.org/officeDocument/2006/relationships/font"/><Relationship Id="rId21" Target="fonts/font21.fntdata" Type="http://schemas.openxmlformats.org/officeDocument/2006/relationships/font"/><Relationship Id="rId22" Target="fonts/font22.fntdata" Type="http://schemas.openxmlformats.org/officeDocument/2006/relationships/font"/><Relationship Id="rId3" Target="viewProps.xml" Type="http://schemas.openxmlformats.org/officeDocument/2006/relationships/viewProps"/><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2.jpeg" Type="http://schemas.openxmlformats.org/officeDocument/2006/relationships/image"/><Relationship Id="rId4" Target="../media/image3.png" Type="http://schemas.openxmlformats.org/officeDocument/2006/relationships/image"/><Relationship Id="rId5" Target="mailto:care@fitpass.co.in" TargetMode="External" Type="http://schemas.openxmlformats.org/officeDocument/2006/relationships/hyperlink"/><Relationship Id="rId6" Target="tel:1800-5714-466" TargetMode="External" Type="http://schemas.openxmlformats.org/officeDocument/2006/relationships/hyperlink"/></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7.jpeg" Type="http://schemas.openxmlformats.org/officeDocument/2006/relationships/image"/><Relationship Id="rId3" Target="../media/image3.png" Type="http://schemas.openxmlformats.org/officeDocument/2006/relationships/image"/><Relationship Id="rId4" Target="tel:1800-5714-466" TargetMode="External" Type="http://schemas.openxmlformats.org/officeDocument/2006/relationships/hyperlink"/><Relationship Id="rId5" Target="mailto:care@fitpass.co.in" TargetMode="External" Type="http://schemas.openxmlformats.org/officeDocument/2006/relationships/hyperlink"/></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8.jpeg" Type="http://schemas.openxmlformats.org/officeDocument/2006/relationships/image"/><Relationship Id="rId3" Target="../media/image19.jpeg" Type="http://schemas.openxmlformats.org/officeDocument/2006/relationships/image"/><Relationship Id="rId4" Target="../media/image3.png" Type="http://schemas.openxmlformats.org/officeDocument/2006/relationships/image"/><Relationship Id="rId5" Target="tel:1800-5714-466" TargetMode="External" Type="http://schemas.openxmlformats.org/officeDocument/2006/relationships/hyperlink"/><Relationship Id="rId6" Target="mailto:care@fitpass.co.in" TargetMode="External" Type="http://schemas.openxmlformats.org/officeDocument/2006/relationships/hyperlink"/></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0.jpeg" Type="http://schemas.openxmlformats.org/officeDocument/2006/relationships/image"/><Relationship Id="rId3" Target="../media/image3.png" Type="http://schemas.openxmlformats.org/officeDocument/2006/relationships/image"/><Relationship Id="rId4" Target="tel:1800-5714-466" TargetMode="External" Type="http://schemas.openxmlformats.org/officeDocument/2006/relationships/hyperlink"/><Relationship Id="rId5" Target="mailto:care@fitpass.co.in" TargetMode="External" Type="http://schemas.openxmlformats.org/officeDocument/2006/relationships/hyperlink"/></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1.jpeg" Type="http://schemas.openxmlformats.org/officeDocument/2006/relationships/image"/><Relationship Id="rId3" Target="../media/image3.png" Type="http://schemas.openxmlformats.org/officeDocument/2006/relationships/image"/><Relationship Id="rId4" Target="tel:1800-5714-466" TargetMode="External" Type="http://schemas.openxmlformats.org/officeDocument/2006/relationships/hyperlink"/><Relationship Id="rId5" Target="mailto:care@fitpass.co.in" TargetMode="External" Type="http://schemas.openxmlformats.org/officeDocument/2006/relationships/hyperlink"/></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jpeg" Type="http://schemas.openxmlformats.org/officeDocument/2006/relationships/image"/><Relationship Id="rId3" Target="https://ajcn.nutrition.org/article/S0002-9165(23)29718-X/fulltext" TargetMode="External" Type="http://schemas.openxmlformats.org/officeDocument/2006/relationships/hyperlink"/><Relationship Id="rId4" Target="../media/image3.png" Type="http://schemas.openxmlformats.org/officeDocument/2006/relationships/image"/><Relationship Id="rId5" Target="tel:1800-5714-466" TargetMode="External" Type="http://schemas.openxmlformats.org/officeDocument/2006/relationships/hyperlink"/><Relationship Id="rId6" Target="mailto:care@fitpass.co.in" TargetMode="External" Type="http://schemas.openxmlformats.org/officeDocument/2006/relationships/hyperlink"/></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jpeg" Type="http://schemas.openxmlformats.org/officeDocument/2006/relationships/image"/><Relationship Id="rId3" Target="../media/image3.png" Type="http://schemas.openxmlformats.org/officeDocument/2006/relationships/image"/><Relationship Id="rId4" Target="tel:1800-5714-466" TargetMode="External" Type="http://schemas.openxmlformats.org/officeDocument/2006/relationships/hyperlink"/><Relationship Id="rId5" Target="mailto:care@fitpass.co.in" TargetMode="External" Type="http://schemas.openxmlformats.org/officeDocument/2006/relationships/hyperlink"/></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jpeg" Type="http://schemas.openxmlformats.org/officeDocument/2006/relationships/image"/><Relationship Id="rId3" Target="../media/image3.png" Type="http://schemas.openxmlformats.org/officeDocument/2006/relationships/image"/><Relationship Id="rId4" Target="tel:1800-5714-466" TargetMode="External" Type="http://schemas.openxmlformats.org/officeDocument/2006/relationships/hyperlink"/><Relationship Id="rId5" Target="mailto:care@fitpass.co.in" TargetMode="External" Type="http://schemas.openxmlformats.org/officeDocument/2006/relationships/hyperlink"/></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7.jpeg" Type="http://schemas.openxmlformats.org/officeDocument/2006/relationships/image"/><Relationship Id="rId3" Target="../media/image3.png" Type="http://schemas.openxmlformats.org/officeDocument/2006/relationships/image"/><Relationship Id="rId4" Target="tel:1800-5714-466" TargetMode="External" Type="http://schemas.openxmlformats.org/officeDocument/2006/relationships/hyperlink"/><Relationship Id="rId5" Target="mailto:care@fitpass.co.in" TargetMode="External" Type="http://schemas.openxmlformats.org/officeDocument/2006/relationships/hyperlink"/></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8.jpeg" Type="http://schemas.openxmlformats.org/officeDocument/2006/relationships/image"/><Relationship Id="rId3" Target="../media/image3.png" Type="http://schemas.openxmlformats.org/officeDocument/2006/relationships/image"/><Relationship Id="rId4" Target="tel:1800-5714-466" TargetMode="External" Type="http://schemas.openxmlformats.org/officeDocument/2006/relationships/hyperlink"/><Relationship Id="rId5" Target="mailto:care@fitpass.co.in" TargetMode="External" Type="http://schemas.openxmlformats.org/officeDocument/2006/relationships/hyperlink"/></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9.jpeg" Type="http://schemas.openxmlformats.org/officeDocument/2006/relationships/image"/><Relationship Id="rId3" Target="../media/image10.jpeg" Type="http://schemas.openxmlformats.org/officeDocument/2006/relationships/image"/><Relationship Id="rId4" Target="../media/image11.jpeg" Type="http://schemas.openxmlformats.org/officeDocument/2006/relationships/image"/><Relationship Id="rId5" Target="../media/image3.png" Type="http://schemas.openxmlformats.org/officeDocument/2006/relationships/image"/><Relationship Id="rId6" Target="tel:1800-5714-466" TargetMode="External" Type="http://schemas.openxmlformats.org/officeDocument/2006/relationships/hyperlink"/><Relationship Id="rId7" Target="mailto:care@fitpass.co.in" TargetMode="External" Type="http://schemas.openxmlformats.org/officeDocument/2006/relationships/hyperlink"/></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2.jpeg" Type="http://schemas.openxmlformats.org/officeDocument/2006/relationships/image"/><Relationship Id="rId3" Target="https://fitpass.co.in/aerobics-and-cardio-workouts-near-me" TargetMode="External" Type="http://schemas.openxmlformats.org/officeDocument/2006/relationships/hyperlink"/><Relationship Id="rId4" Target="../media/image3.png" Type="http://schemas.openxmlformats.org/officeDocument/2006/relationships/image"/><Relationship Id="rId5" Target="tel:1800-5714-466" TargetMode="External" Type="http://schemas.openxmlformats.org/officeDocument/2006/relationships/hyperlink"/><Relationship Id="rId6" Target="mailto:care@fitpass.co.in" TargetMode="External" Type="http://schemas.openxmlformats.org/officeDocument/2006/relationships/hyperlink"/></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3.jpeg" Type="http://schemas.openxmlformats.org/officeDocument/2006/relationships/image"/><Relationship Id="rId3" Target="../media/image14.jpeg" Type="http://schemas.openxmlformats.org/officeDocument/2006/relationships/image"/><Relationship Id="rId4" Target="../media/image15.jpeg" Type="http://schemas.openxmlformats.org/officeDocument/2006/relationships/image"/><Relationship Id="rId5" Target="../media/image16.jpeg" Type="http://schemas.openxmlformats.org/officeDocument/2006/relationships/image"/><Relationship Id="rId6" Target="../media/image3.png" Type="http://schemas.openxmlformats.org/officeDocument/2006/relationships/image"/><Relationship Id="rId7" Target="tel:1800-5714-466" TargetMode="External" Type="http://schemas.openxmlformats.org/officeDocument/2006/relationships/hyperlink"/><Relationship Id="rId8" Target="mailto:care@fitpass.co.in" TargetMode="External" Type="http://schemas.openxmlformats.org/officeDocument/2006/relationships/hyperlink"/></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028700" y="0"/>
            <a:ext cx="7558920" cy="10287000"/>
            <a:chOff x="0" y="0"/>
            <a:chExt cx="10078560" cy="13716000"/>
          </a:xfrm>
        </p:grpSpPr>
        <p:pic>
          <p:nvPicPr>
            <p:cNvPr name="Picture 3" id="3"/>
            <p:cNvPicPr>
              <a:picLocks noChangeAspect="true"/>
            </p:cNvPicPr>
            <p:nvPr/>
          </p:nvPicPr>
          <p:blipFill>
            <a:blip r:embed="rId2"/>
            <a:srcRect l="0" t="3473" r="0" b="3473"/>
            <a:stretch>
              <a:fillRect/>
            </a:stretch>
          </p:blipFill>
          <p:spPr>
            <a:xfrm flipH="false" flipV="false">
              <a:off x="0" y="0"/>
              <a:ext cx="10078560" cy="13716000"/>
            </a:xfrm>
            <a:prstGeom prst="rect">
              <a:avLst/>
            </a:prstGeom>
          </p:spPr>
        </p:pic>
      </p:grpSp>
      <p:grpSp>
        <p:nvGrpSpPr>
          <p:cNvPr name="Group 4" id="4"/>
          <p:cNvGrpSpPr/>
          <p:nvPr/>
        </p:nvGrpSpPr>
        <p:grpSpPr>
          <a:xfrm rot="0">
            <a:off x="8587620" y="319493"/>
            <a:ext cx="8985006" cy="9648013"/>
            <a:chOff x="0" y="0"/>
            <a:chExt cx="3277754" cy="3519621"/>
          </a:xfrm>
        </p:grpSpPr>
        <p:sp>
          <p:nvSpPr>
            <p:cNvPr name="Freeform 5" id="5"/>
            <p:cNvSpPr/>
            <p:nvPr/>
          </p:nvSpPr>
          <p:spPr>
            <a:xfrm flipH="false" flipV="false" rot="0">
              <a:off x="0" y="0"/>
              <a:ext cx="3277755" cy="3519621"/>
            </a:xfrm>
            <a:custGeom>
              <a:avLst/>
              <a:gdLst/>
              <a:ahLst/>
              <a:cxnLst/>
              <a:rect r="r" b="b" t="t" l="l"/>
              <a:pathLst>
                <a:path h="3519621" w="3277755">
                  <a:moveTo>
                    <a:pt x="0" y="0"/>
                  </a:moveTo>
                  <a:lnTo>
                    <a:pt x="3277755" y="0"/>
                  </a:lnTo>
                  <a:lnTo>
                    <a:pt x="3277755" y="3519621"/>
                  </a:lnTo>
                  <a:lnTo>
                    <a:pt x="0" y="3519621"/>
                  </a:lnTo>
                  <a:close/>
                </a:path>
              </a:pathLst>
            </a:custGeom>
            <a:solidFill>
              <a:srgbClr val="C9C2AF">
                <a:alpha val="83922"/>
              </a:srgbClr>
            </a:solidFill>
          </p:spPr>
        </p:sp>
      </p:grpSp>
      <p:grpSp>
        <p:nvGrpSpPr>
          <p:cNvPr name="Group 6" id="6"/>
          <p:cNvGrpSpPr/>
          <p:nvPr/>
        </p:nvGrpSpPr>
        <p:grpSpPr>
          <a:xfrm rot="0">
            <a:off x="12619485" y="7153592"/>
            <a:ext cx="5668515" cy="3362238"/>
            <a:chOff x="0" y="0"/>
            <a:chExt cx="7558020" cy="4482983"/>
          </a:xfrm>
        </p:grpSpPr>
        <p:pic>
          <p:nvPicPr>
            <p:cNvPr name="Picture 7" id="7"/>
            <p:cNvPicPr>
              <a:picLocks noChangeAspect="true"/>
            </p:cNvPicPr>
            <p:nvPr/>
          </p:nvPicPr>
          <p:blipFill>
            <a:blip r:embed="rId3"/>
            <a:srcRect l="0" t="5514" r="0" b="5514"/>
            <a:stretch>
              <a:fillRect/>
            </a:stretch>
          </p:blipFill>
          <p:spPr>
            <a:xfrm flipH="false" flipV="false">
              <a:off x="0" y="0"/>
              <a:ext cx="7558020" cy="4482983"/>
            </a:xfrm>
            <a:prstGeom prst="rect">
              <a:avLst/>
            </a:prstGeom>
          </p:spPr>
        </p:pic>
      </p:grpSp>
      <p:sp>
        <p:nvSpPr>
          <p:cNvPr name="TextBox 8" id="8"/>
          <p:cNvSpPr txBox="true"/>
          <p:nvPr/>
        </p:nvSpPr>
        <p:spPr>
          <a:xfrm rot="0">
            <a:off x="9144000" y="1273071"/>
            <a:ext cx="6950970" cy="3286123"/>
          </a:xfrm>
          <a:prstGeom prst="rect">
            <a:avLst/>
          </a:prstGeom>
        </p:spPr>
        <p:txBody>
          <a:bodyPr anchor="t" rtlCol="false" tIns="0" lIns="0" bIns="0" rIns="0">
            <a:spAutoFit/>
          </a:bodyPr>
          <a:lstStyle/>
          <a:p>
            <a:pPr algn="l">
              <a:lnSpc>
                <a:spcPts val="6525"/>
              </a:lnSpc>
            </a:pPr>
            <a:r>
              <a:rPr lang="en-US" b="true" sz="4500" spc="400">
                <a:solidFill>
                  <a:srgbClr val="2D2119"/>
                </a:solidFill>
                <a:latin typeface="Raleway Bold"/>
                <a:ea typeface="Raleway Bold"/>
                <a:cs typeface="Raleway Bold"/>
                <a:sym typeface="Raleway Bold"/>
              </a:rPr>
              <a:t>TOP 10 FIBRE-RICH FOODS FOR A HEALTHY, HAPPY GUT</a:t>
            </a:r>
          </a:p>
        </p:txBody>
      </p:sp>
      <p:sp>
        <p:nvSpPr>
          <p:cNvPr name="TextBox 9" id="9"/>
          <p:cNvSpPr txBox="true"/>
          <p:nvPr/>
        </p:nvSpPr>
        <p:spPr>
          <a:xfrm rot="0">
            <a:off x="9144000" y="4592638"/>
            <a:ext cx="5696615" cy="2463800"/>
          </a:xfrm>
          <a:prstGeom prst="rect">
            <a:avLst/>
          </a:prstGeom>
        </p:spPr>
        <p:txBody>
          <a:bodyPr anchor="t" rtlCol="false" tIns="0" lIns="0" bIns="0" rIns="0">
            <a:spAutoFit/>
          </a:bodyPr>
          <a:lstStyle/>
          <a:p>
            <a:pPr algn="l">
              <a:lnSpc>
                <a:spcPts val="2800"/>
              </a:lnSpc>
            </a:pPr>
            <a:r>
              <a:rPr lang="en-US" sz="2000">
                <a:solidFill>
                  <a:srgbClr val="2D2119"/>
                </a:solidFill>
                <a:latin typeface="Arimo"/>
                <a:ea typeface="Arimo"/>
                <a:cs typeface="Arimo"/>
                <a:sym typeface="Arimo"/>
              </a:rPr>
              <a:t>A balanced diet isn’t just about keeping your plate colourful; it’s about fueling your body with the right nutrients. Fibre-rich foods are a must for better digestion, sustained energy and even weight and heart health. Here is a list of fibre-packed foods that make it easy to enjoy the benefits while adding some flavour to your daily meals.</a:t>
            </a:r>
          </a:p>
        </p:txBody>
      </p:sp>
      <p:sp>
        <p:nvSpPr>
          <p:cNvPr name="Freeform 10" id="10"/>
          <p:cNvSpPr/>
          <p:nvPr/>
        </p:nvSpPr>
        <p:spPr>
          <a:xfrm flipH="false" flipV="false" rot="0">
            <a:off x="0" y="0"/>
            <a:ext cx="1938945" cy="1938945"/>
          </a:xfrm>
          <a:custGeom>
            <a:avLst/>
            <a:gdLst/>
            <a:ahLst/>
            <a:cxnLst/>
            <a:rect r="r" b="b" t="t" l="l"/>
            <a:pathLst>
              <a:path h="1938945" w="1938945">
                <a:moveTo>
                  <a:pt x="0" y="0"/>
                </a:moveTo>
                <a:lnTo>
                  <a:pt x="1938945" y="0"/>
                </a:lnTo>
                <a:lnTo>
                  <a:pt x="1938945" y="1938945"/>
                </a:lnTo>
                <a:lnTo>
                  <a:pt x="0" y="1938945"/>
                </a:lnTo>
                <a:lnTo>
                  <a:pt x="0" y="0"/>
                </a:lnTo>
                <a:close/>
              </a:path>
            </a:pathLst>
          </a:custGeom>
          <a:blipFill>
            <a:blip r:embed="rId4"/>
            <a:stretch>
              <a:fillRect l="0" t="0" r="0" b="0"/>
            </a:stretch>
          </a:blipFill>
        </p:spPr>
      </p:sp>
      <p:sp>
        <p:nvSpPr>
          <p:cNvPr name="TextBox 11" id="11"/>
          <p:cNvSpPr txBox="true"/>
          <p:nvPr/>
        </p:nvSpPr>
        <p:spPr>
          <a:xfrm rot="0">
            <a:off x="8587620" y="-29757"/>
            <a:ext cx="3619649" cy="349250"/>
          </a:xfrm>
          <a:prstGeom prst="rect">
            <a:avLst/>
          </a:prstGeom>
        </p:spPr>
        <p:txBody>
          <a:bodyPr anchor="t" rtlCol="false" tIns="0" lIns="0" bIns="0" rIns="0">
            <a:spAutoFit/>
          </a:bodyPr>
          <a:lstStyle/>
          <a:p>
            <a:pPr algn="ctr">
              <a:lnSpc>
                <a:spcPts val="2800"/>
              </a:lnSpc>
            </a:pPr>
            <a:r>
              <a:rPr lang="en-US" sz="2000" b="true">
                <a:solidFill>
                  <a:srgbClr val="2D2119"/>
                </a:solidFill>
                <a:latin typeface="Canva Sans Bold"/>
                <a:ea typeface="Canva Sans Bold"/>
                <a:cs typeface="Canva Sans Bold"/>
                <a:sym typeface="Canva Sans Bold"/>
              </a:rPr>
              <a:t>Email Us-- </a:t>
            </a:r>
            <a:r>
              <a:rPr lang="en-US" b="true" sz="2000" u="sng">
                <a:solidFill>
                  <a:srgbClr val="2D2119"/>
                </a:solidFill>
                <a:latin typeface="Canva Sans Bold"/>
                <a:ea typeface="Canva Sans Bold"/>
                <a:cs typeface="Canva Sans Bold"/>
                <a:sym typeface="Canva Sans Bold"/>
                <a:hlinkClick r:id="rId5" tooltip="mailto:care@fitpass.co.in"/>
              </a:rPr>
              <a:t>care@fitpass.co.in</a:t>
            </a:r>
          </a:p>
        </p:txBody>
      </p:sp>
      <p:sp>
        <p:nvSpPr>
          <p:cNvPr name="TextBox 12" id="12"/>
          <p:cNvSpPr txBox="true"/>
          <p:nvPr/>
        </p:nvSpPr>
        <p:spPr>
          <a:xfrm rot="0">
            <a:off x="12503497" y="-67857"/>
            <a:ext cx="5746403" cy="349250"/>
          </a:xfrm>
          <a:prstGeom prst="rect">
            <a:avLst/>
          </a:prstGeom>
        </p:spPr>
        <p:txBody>
          <a:bodyPr anchor="t" rtlCol="false" tIns="0" lIns="0" bIns="0" rIns="0">
            <a:spAutoFit/>
          </a:bodyPr>
          <a:lstStyle/>
          <a:p>
            <a:pPr algn="r">
              <a:lnSpc>
                <a:spcPts val="2800"/>
              </a:lnSpc>
            </a:pPr>
            <a:r>
              <a:rPr lang="en-US" sz="2000" b="true">
                <a:solidFill>
                  <a:srgbClr val="2D2119"/>
                </a:solidFill>
                <a:latin typeface="Canva Sans Bold"/>
                <a:ea typeface="Canva Sans Bold"/>
                <a:cs typeface="Canva Sans Bold"/>
                <a:sym typeface="Canva Sans Bold"/>
              </a:rPr>
              <a:t>Toll Free Number-- </a:t>
            </a:r>
            <a:r>
              <a:rPr lang="en-US" b="true" sz="2000" u="sng">
                <a:solidFill>
                  <a:srgbClr val="2D2119"/>
                </a:solidFill>
                <a:latin typeface="Canva Sans Bold"/>
                <a:ea typeface="Canva Sans Bold"/>
                <a:cs typeface="Canva Sans Bold"/>
                <a:sym typeface="Canva Sans Bold"/>
                <a:hlinkClick r:id="rId6" tooltip="tel:1800-5714-466"/>
              </a:rPr>
              <a:t>1800-5714-466</a:t>
            </a:r>
          </a:p>
        </p:txBody>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6583761" cy="10296990"/>
            <a:chOff x="0" y="0"/>
            <a:chExt cx="8778348" cy="13729320"/>
          </a:xfrm>
        </p:grpSpPr>
        <p:pic>
          <p:nvPicPr>
            <p:cNvPr name="Picture 3" id="3"/>
            <p:cNvPicPr>
              <a:picLocks noChangeAspect="true"/>
            </p:cNvPicPr>
            <p:nvPr/>
          </p:nvPicPr>
          <p:blipFill>
            <a:blip r:embed="rId2"/>
            <a:srcRect l="18030" t="0" r="18030" b="0"/>
            <a:stretch>
              <a:fillRect/>
            </a:stretch>
          </p:blipFill>
          <p:spPr>
            <a:xfrm flipH="false" flipV="false">
              <a:off x="0" y="0"/>
              <a:ext cx="8778348" cy="13729320"/>
            </a:xfrm>
            <a:prstGeom prst="rect">
              <a:avLst/>
            </a:prstGeom>
          </p:spPr>
        </p:pic>
      </p:grpSp>
      <p:grpSp>
        <p:nvGrpSpPr>
          <p:cNvPr name="Group 4" id="4"/>
          <p:cNvGrpSpPr/>
          <p:nvPr/>
        </p:nvGrpSpPr>
        <p:grpSpPr>
          <a:xfrm rot="0">
            <a:off x="4557656" y="3624627"/>
            <a:ext cx="4586344" cy="6142067"/>
            <a:chOff x="0" y="0"/>
            <a:chExt cx="1673111" cy="2240643"/>
          </a:xfrm>
        </p:grpSpPr>
        <p:sp>
          <p:nvSpPr>
            <p:cNvPr name="Freeform 5" id="5"/>
            <p:cNvSpPr/>
            <p:nvPr/>
          </p:nvSpPr>
          <p:spPr>
            <a:xfrm flipH="false" flipV="false" rot="0">
              <a:off x="0" y="0"/>
              <a:ext cx="1673111" cy="2240642"/>
            </a:xfrm>
            <a:custGeom>
              <a:avLst/>
              <a:gdLst/>
              <a:ahLst/>
              <a:cxnLst/>
              <a:rect r="r" b="b" t="t" l="l"/>
              <a:pathLst>
                <a:path h="2240642" w="1673111">
                  <a:moveTo>
                    <a:pt x="0" y="0"/>
                  </a:moveTo>
                  <a:lnTo>
                    <a:pt x="1673111" y="0"/>
                  </a:lnTo>
                  <a:lnTo>
                    <a:pt x="1673111" y="2240642"/>
                  </a:lnTo>
                  <a:lnTo>
                    <a:pt x="0" y="2240642"/>
                  </a:lnTo>
                  <a:close/>
                </a:path>
              </a:pathLst>
            </a:custGeom>
            <a:solidFill>
              <a:srgbClr val="C9C2AF">
                <a:alpha val="83922"/>
              </a:srgbClr>
            </a:solidFill>
          </p:spPr>
        </p:sp>
      </p:grpSp>
      <p:sp>
        <p:nvSpPr>
          <p:cNvPr name="TextBox 6" id="6"/>
          <p:cNvSpPr txBox="true"/>
          <p:nvPr/>
        </p:nvSpPr>
        <p:spPr>
          <a:xfrm rot="0">
            <a:off x="9492837" y="866775"/>
            <a:ext cx="7278816" cy="3392458"/>
          </a:xfrm>
          <a:prstGeom prst="rect">
            <a:avLst/>
          </a:prstGeom>
        </p:spPr>
        <p:txBody>
          <a:bodyPr anchor="t" rtlCol="false" tIns="0" lIns="0" bIns="0" rIns="0">
            <a:spAutoFit/>
          </a:bodyPr>
          <a:lstStyle/>
          <a:p>
            <a:pPr algn="r">
              <a:lnSpc>
                <a:spcPts val="9063"/>
              </a:lnSpc>
            </a:pPr>
            <a:r>
              <a:rPr lang="en-US" b="true" sz="6250" spc="556">
                <a:solidFill>
                  <a:srgbClr val="2D2119"/>
                </a:solidFill>
                <a:latin typeface="Raleway Bold"/>
                <a:ea typeface="Raleway Bold"/>
                <a:cs typeface="Raleway Bold"/>
                <a:sym typeface="Raleway Bold"/>
              </a:rPr>
              <a:t>CARROTS: A CRUNCHY FAVOURITE</a:t>
            </a:r>
          </a:p>
        </p:txBody>
      </p:sp>
      <p:sp>
        <p:nvSpPr>
          <p:cNvPr name="TextBox 7" id="7"/>
          <p:cNvSpPr txBox="true"/>
          <p:nvPr/>
        </p:nvSpPr>
        <p:spPr>
          <a:xfrm rot="0">
            <a:off x="7644598" y="4725447"/>
            <a:ext cx="5992881" cy="2184400"/>
          </a:xfrm>
          <a:prstGeom prst="rect">
            <a:avLst/>
          </a:prstGeom>
        </p:spPr>
        <p:txBody>
          <a:bodyPr anchor="t" rtlCol="false" tIns="0" lIns="0" bIns="0" rIns="0">
            <a:spAutoFit/>
          </a:bodyPr>
          <a:lstStyle/>
          <a:p>
            <a:pPr algn="l">
              <a:lnSpc>
                <a:spcPts val="3499"/>
              </a:lnSpc>
            </a:pPr>
            <a:r>
              <a:rPr lang="en-US" sz="2499" spc="134">
                <a:solidFill>
                  <a:srgbClr val="2D2119"/>
                </a:solidFill>
                <a:latin typeface="Arimo"/>
                <a:ea typeface="Arimo"/>
                <a:cs typeface="Arimo"/>
                <a:sym typeface="Arimo"/>
              </a:rPr>
              <a:t>Carrots are one of the natural sources of fibre, perfect in salads or as a snack. Carrots are high in fibre-rich fruits and vegetables and are also fantastic for gut health.</a:t>
            </a:r>
          </a:p>
        </p:txBody>
      </p:sp>
      <p:sp>
        <p:nvSpPr>
          <p:cNvPr name="Freeform 8" id="8"/>
          <p:cNvSpPr/>
          <p:nvPr/>
        </p:nvSpPr>
        <p:spPr>
          <a:xfrm flipH="false" flipV="false" rot="0">
            <a:off x="6583761" y="0"/>
            <a:ext cx="1938945" cy="1938945"/>
          </a:xfrm>
          <a:custGeom>
            <a:avLst/>
            <a:gdLst/>
            <a:ahLst/>
            <a:cxnLst/>
            <a:rect r="r" b="b" t="t" l="l"/>
            <a:pathLst>
              <a:path h="1938945" w="1938945">
                <a:moveTo>
                  <a:pt x="0" y="0"/>
                </a:moveTo>
                <a:lnTo>
                  <a:pt x="1938945" y="0"/>
                </a:lnTo>
                <a:lnTo>
                  <a:pt x="1938945" y="1938945"/>
                </a:lnTo>
                <a:lnTo>
                  <a:pt x="0" y="1938945"/>
                </a:lnTo>
                <a:lnTo>
                  <a:pt x="0" y="0"/>
                </a:lnTo>
                <a:close/>
              </a:path>
            </a:pathLst>
          </a:custGeom>
          <a:blipFill>
            <a:blip r:embed="rId3"/>
            <a:stretch>
              <a:fillRect l="0" t="0" r="0" b="0"/>
            </a:stretch>
          </a:blipFill>
        </p:spPr>
      </p:sp>
      <p:grpSp>
        <p:nvGrpSpPr>
          <p:cNvPr name="Group 9" id="9"/>
          <p:cNvGrpSpPr/>
          <p:nvPr/>
        </p:nvGrpSpPr>
        <p:grpSpPr>
          <a:xfrm rot="0">
            <a:off x="8672374" y="0"/>
            <a:ext cx="9615626" cy="303212"/>
            <a:chOff x="0" y="0"/>
            <a:chExt cx="12820834" cy="404283"/>
          </a:xfrm>
        </p:grpSpPr>
        <p:sp>
          <p:nvSpPr>
            <p:cNvPr name="TextBox 10" id="10"/>
            <p:cNvSpPr txBox="true"/>
            <p:nvPr/>
          </p:nvSpPr>
          <p:spPr>
            <a:xfrm rot="0">
              <a:off x="7022895" y="-47625"/>
              <a:ext cx="5797940" cy="449792"/>
            </a:xfrm>
            <a:prstGeom prst="rect">
              <a:avLst/>
            </a:prstGeom>
          </p:spPr>
          <p:txBody>
            <a:bodyPr anchor="t" rtlCol="false" tIns="0" lIns="0" bIns="0" rIns="0">
              <a:spAutoFit/>
            </a:bodyPr>
            <a:lstStyle/>
            <a:p>
              <a:pPr algn="r">
                <a:lnSpc>
                  <a:spcPts val="2800"/>
                </a:lnSpc>
              </a:pPr>
              <a:r>
                <a:rPr lang="en-US" sz="2000" b="true">
                  <a:solidFill>
                    <a:srgbClr val="2D2119"/>
                  </a:solidFill>
                  <a:latin typeface="Canva Sans Bold"/>
                  <a:ea typeface="Canva Sans Bold"/>
                  <a:cs typeface="Canva Sans Bold"/>
                  <a:sym typeface="Canva Sans Bold"/>
                </a:rPr>
                <a:t>Toll Free Number-- </a:t>
              </a:r>
              <a:r>
                <a:rPr lang="en-US" b="true" sz="2000" u="sng">
                  <a:solidFill>
                    <a:srgbClr val="2D2119"/>
                  </a:solidFill>
                  <a:latin typeface="Canva Sans Bold"/>
                  <a:ea typeface="Canva Sans Bold"/>
                  <a:cs typeface="Canva Sans Bold"/>
                  <a:sym typeface="Canva Sans Bold"/>
                  <a:hlinkClick r:id="rId4" tooltip="tel:1800-5714-466"/>
                </a:rPr>
                <a:t>1800-5714-466</a:t>
              </a:r>
            </a:p>
          </p:txBody>
        </p:sp>
        <p:sp>
          <p:nvSpPr>
            <p:cNvPr name="TextBox 11" id="11"/>
            <p:cNvSpPr txBox="true"/>
            <p:nvPr/>
          </p:nvSpPr>
          <p:spPr>
            <a:xfrm rot="0">
              <a:off x="0" y="-45508"/>
              <a:ext cx="4826198" cy="449792"/>
            </a:xfrm>
            <a:prstGeom prst="rect">
              <a:avLst/>
            </a:prstGeom>
          </p:spPr>
          <p:txBody>
            <a:bodyPr anchor="t" rtlCol="false" tIns="0" lIns="0" bIns="0" rIns="0">
              <a:spAutoFit/>
            </a:bodyPr>
            <a:lstStyle/>
            <a:p>
              <a:pPr algn="ctr">
                <a:lnSpc>
                  <a:spcPts val="2800"/>
                </a:lnSpc>
              </a:pPr>
              <a:r>
                <a:rPr lang="en-US" sz="2000" b="true">
                  <a:solidFill>
                    <a:srgbClr val="2D2119"/>
                  </a:solidFill>
                  <a:latin typeface="Canva Sans Bold"/>
                  <a:ea typeface="Canva Sans Bold"/>
                  <a:cs typeface="Canva Sans Bold"/>
                  <a:sym typeface="Canva Sans Bold"/>
                </a:rPr>
                <a:t>Email Us-- </a:t>
              </a:r>
              <a:r>
                <a:rPr lang="en-US" b="true" sz="2000" u="sng">
                  <a:solidFill>
                    <a:srgbClr val="2D2119"/>
                  </a:solidFill>
                  <a:latin typeface="Canva Sans Bold"/>
                  <a:ea typeface="Canva Sans Bold"/>
                  <a:cs typeface="Canva Sans Bold"/>
                  <a:sym typeface="Canva Sans Bold"/>
                  <a:hlinkClick r:id="rId5" tooltip="mailto:care@fitpass.co.in"/>
                </a:rPr>
                <a:t>care@fitpass.co.in</a:t>
              </a:r>
            </a:p>
          </p:txBody>
        </p:sp>
      </p:gr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6583713"/>
            <a:ext cx="18288000" cy="3771676"/>
            <a:chOff x="0" y="0"/>
            <a:chExt cx="2285779" cy="471414"/>
          </a:xfrm>
        </p:grpSpPr>
        <p:sp>
          <p:nvSpPr>
            <p:cNvPr name="Freeform 3" id="3"/>
            <p:cNvSpPr/>
            <p:nvPr/>
          </p:nvSpPr>
          <p:spPr>
            <a:xfrm flipH="false" flipV="false" rot="0">
              <a:off x="0" y="0"/>
              <a:ext cx="2285779" cy="471414"/>
            </a:xfrm>
            <a:custGeom>
              <a:avLst/>
              <a:gdLst/>
              <a:ahLst/>
              <a:cxnLst/>
              <a:rect r="r" b="b" t="t" l="l"/>
              <a:pathLst>
                <a:path h="471414" w="2285779">
                  <a:moveTo>
                    <a:pt x="0" y="0"/>
                  </a:moveTo>
                  <a:lnTo>
                    <a:pt x="2285779" y="0"/>
                  </a:lnTo>
                  <a:lnTo>
                    <a:pt x="2285779" y="471414"/>
                  </a:lnTo>
                  <a:lnTo>
                    <a:pt x="0" y="471414"/>
                  </a:lnTo>
                  <a:close/>
                </a:path>
              </a:pathLst>
            </a:custGeom>
            <a:solidFill>
              <a:srgbClr val="C9C2AF">
                <a:alpha val="83922"/>
              </a:srgbClr>
            </a:solidFill>
          </p:spPr>
        </p:sp>
      </p:grpSp>
      <p:grpSp>
        <p:nvGrpSpPr>
          <p:cNvPr name="Group 4" id="4"/>
          <p:cNvGrpSpPr/>
          <p:nvPr/>
        </p:nvGrpSpPr>
        <p:grpSpPr>
          <a:xfrm rot="0">
            <a:off x="12640848" y="942240"/>
            <a:ext cx="4618452" cy="6710139"/>
            <a:chOff x="0" y="0"/>
            <a:chExt cx="6157935" cy="8946852"/>
          </a:xfrm>
        </p:grpSpPr>
        <p:pic>
          <p:nvPicPr>
            <p:cNvPr name="Picture 5" id="5"/>
            <p:cNvPicPr>
              <a:picLocks noChangeAspect="true"/>
            </p:cNvPicPr>
            <p:nvPr/>
          </p:nvPicPr>
          <p:blipFill>
            <a:blip r:embed="rId2"/>
            <a:srcRect l="0" t="1526" r="0" b="1526"/>
            <a:stretch>
              <a:fillRect/>
            </a:stretch>
          </p:blipFill>
          <p:spPr>
            <a:xfrm flipH="false" flipV="false">
              <a:off x="0" y="0"/>
              <a:ext cx="6157935" cy="8946852"/>
            </a:xfrm>
            <a:prstGeom prst="rect">
              <a:avLst/>
            </a:prstGeom>
          </p:spPr>
        </p:pic>
      </p:grpSp>
      <p:grpSp>
        <p:nvGrpSpPr>
          <p:cNvPr name="Group 6" id="6"/>
          <p:cNvGrpSpPr/>
          <p:nvPr/>
        </p:nvGrpSpPr>
        <p:grpSpPr>
          <a:xfrm rot="0">
            <a:off x="1030535" y="0"/>
            <a:ext cx="8311916" cy="1028700"/>
            <a:chOff x="0" y="0"/>
            <a:chExt cx="3032210" cy="375273"/>
          </a:xfrm>
        </p:grpSpPr>
        <p:sp>
          <p:nvSpPr>
            <p:cNvPr name="Freeform 7" id="7"/>
            <p:cNvSpPr/>
            <p:nvPr/>
          </p:nvSpPr>
          <p:spPr>
            <a:xfrm flipH="false" flipV="false" rot="0">
              <a:off x="0" y="0"/>
              <a:ext cx="3032210" cy="375273"/>
            </a:xfrm>
            <a:custGeom>
              <a:avLst/>
              <a:gdLst/>
              <a:ahLst/>
              <a:cxnLst/>
              <a:rect r="r" b="b" t="t" l="l"/>
              <a:pathLst>
                <a:path h="375273" w="3032210">
                  <a:moveTo>
                    <a:pt x="0" y="0"/>
                  </a:moveTo>
                  <a:lnTo>
                    <a:pt x="3032210" y="0"/>
                  </a:lnTo>
                  <a:lnTo>
                    <a:pt x="3032210" y="375273"/>
                  </a:lnTo>
                  <a:lnTo>
                    <a:pt x="0" y="375273"/>
                  </a:lnTo>
                  <a:close/>
                </a:path>
              </a:pathLst>
            </a:custGeom>
            <a:solidFill>
              <a:srgbClr val="C9C2AF">
                <a:alpha val="83922"/>
              </a:srgbClr>
            </a:solidFill>
          </p:spPr>
        </p:sp>
      </p:grpSp>
      <p:grpSp>
        <p:nvGrpSpPr>
          <p:cNvPr name="Group 8" id="8"/>
          <p:cNvGrpSpPr/>
          <p:nvPr/>
        </p:nvGrpSpPr>
        <p:grpSpPr>
          <a:xfrm rot="0">
            <a:off x="1086495" y="5432173"/>
            <a:ext cx="8613020" cy="3310540"/>
            <a:chOff x="0" y="0"/>
            <a:chExt cx="11484027" cy="4414054"/>
          </a:xfrm>
        </p:grpSpPr>
        <p:pic>
          <p:nvPicPr>
            <p:cNvPr name="Picture 9" id="9"/>
            <p:cNvPicPr>
              <a:picLocks noChangeAspect="true"/>
            </p:cNvPicPr>
            <p:nvPr/>
          </p:nvPicPr>
          <p:blipFill>
            <a:blip r:embed="rId3"/>
            <a:srcRect l="0" t="15792" r="0" b="15792"/>
            <a:stretch>
              <a:fillRect/>
            </a:stretch>
          </p:blipFill>
          <p:spPr>
            <a:xfrm flipH="false" flipV="false">
              <a:off x="0" y="0"/>
              <a:ext cx="11484027" cy="4414054"/>
            </a:xfrm>
            <a:prstGeom prst="rect">
              <a:avLst/>
            </a:prstGeom>
          </p:spPr>
        </p:pic>
      </p:grpSp>
      <p:sp>
        <p:nvSpPr>
          <p:cNvPr name="TextBox 10" id="10"/>
          <p:cNvSpPr txBox="true"/>
          <p:nvPr/>
        </p:nvSpPr>
        <p:spPr>
          <a:xfrm rot="0">
            <a:off x="5036177" y="1223758"/>
            <a:ext cx="7278816" cy="2852707"/>
          </a:xfrm>
          <a:prstGeom prst="rect">
            <a:avLst/>
          </a:prstGeom>
        </p:spPr>
        <p:txBody>
          <a:bodyPr anchor="t" rtlCol="false" tIns="0" lIns="0" bIns="0" rIns="0">
            <a:spAutoFit/>
          </a:bodyPr>
          <a:lstStyle/>
          <a:p>
            <a:pPr algn="r">
              <a:lnSpc>
                <a:spcPts val="7613"/>
              </a:lnSpc>
            </a:pPr>
            <a:r>
              <a:rPr lang="en-US" b="true" sz="5250" spc="467">
                <a:solidFill>
                  <a:srgbClr val="2D2119"/>
                </a:solidFill>
                <a:latin typeface="Raleway Bold"/>
                <a:ea typeface="Raleway Bold"/>
                <a:cs typeface="Raleway Bold"/>
                <a:sym typeface="Raleway Bold"/>
              </a:rPr>
              <a:t>WHOLE GRAINS: FIBRE-PACKED STAPLES</a:t>
            </a:r>
          </a:p>
        </p:txBody>
      </p:sp>
      <p:sp>
        <p:nvSpPr>
          <p:cNvPr name="TextBox 11" id="11"/>
          <p:cNvSpPr txBox="true"/>
          <p:nvPr/>
        </p:nvSpPr>
        <p:spPr>
          <a:xfrm rot="0">
            <a:off x="1086495" y="3387491"/>
            <a:ext cx="8057505" cy="1672590"/>
          </a:xfrm>
          <a:prstGeom prst="rect">
            <a:avLst/>
          </a:prstGeom>
        </p:spPr>
        <p:txBody>
          <a:bodyPr anchor="t" rtlCol="false" tIns="0" lIns="0" bIns="0" rIns="0">
            <a:spAutoFit/>
          </a:bodyPr>
          <a:lstStyle/>
          <a:p>
            <a:pPr algn="l">
              <a:lnSpc>
                <a:spcPts val="3359"/>
              </a:lnSpc>
            </a:pPr>
            <a:r>
              <a:rPr lang="en-US" sz="2400" spc="129">
                <a:solidFill>
                  <a:srgbClr val="2D2119"/>
                </a:solidFill>
                <a:latin typeface="Arimo"/>
                <a:ea typeface="Arimo"/>
                <a:cs typeface="Arimo"/>
                <a:sym typeface="Arimo"/>
              </a:rPr>
              <a:t>Whole grains such as brown rice, quinoa, and whole wheat bread are among the highest-fibre foods. Choosing whole grains over refined grains is a great way to improve a fibre-rich diet without much effort.</a:t>
            </a:r>
          </a:p>
        </p:txBody>
      </p:sp>
      <p:sp>
        <p:nvSpPr>
          <p:cNvPr name="Freeform 12" id="12"/>
          <p:cNvSpPr/>
          <p:nvPr/>
        </p:nvSpPr>
        <p:spPr>
          <a:xfrm flipH="false" flipV="false" rot="0">
            <a:off x="0" y="-18304"/>
            <a:ext cx="1938945" cy="1938945"/>
          </a:xfrm>
          <a:custGeom>
            <a:avLst/>
            <a:gdLst/>
            <a:ahLst/>
            <a:cxnLst/>
            <a:rect r="r" b="b" t="t" l="l"/>
            <a:pathLst>
              <a:path h="1938945" w="1938945">
                <a:moveTo>
                  <a:pt x="0" y="0"/>
                </a:moveTo>
                <a:lnTo>
                  <a:pt x="1938945" y="0"/>
                </a:lnTo>
                <a:lnTo>
                  <a:pt x="1938945" y="1938945"/>
                </a:lnTo>
                <a:lnTo>
                  <a:pt x="0" y="1938945"/>
                </a:lnTo>
                <a:lnTo>
                  <a:pt x="0" y="0"/>
                </a:lnTo>
                <a:close/>
              </a:path>
            </a:pathLst>
          </a:custGeom>
          <a:blipFill>
            <a:blip r:embed="rId4"/>
            <a:stretch>
              <a:fillRect l="0" t="0" r="0" b="0"/>
            </a:stretch>
          </a:blipFill>
        </p:spPr>
      </p:sp>
      <p:grpSp>
        <p:nvGrpSpPr>
          <p:cNvPr name="Group 13" id="13"/>
          <p:cNvGrpSpPr/>
          <p:nvPr/>
        </p:nvGrpSpPr>
        <p:grpSpPr>
          <a:xfrm rot="0">
            <a:off x="8672374" y="0"/>
            <a:ext cx="9615626" cy="303212"/>
            <a:chOff x="0" y="0"/>
            <a:chExt cx="12820834" cy="404283"/>
          </a:xfrm>
        </p:grpSpPr>
        <p:sp>
          <p:nvSpPr>
            <p:cNvPr name="TextBox 14" id="14"/>
            <p:cNvSpPr txBox="true"/>
            <p:nvPr/>
          </p:nvSpPr>
          <p:spPr>
            <a:xfrm rot="0">
              <a:off x="7022895" y="-47625"/>
              <a:ext cx="5797940" cy="449792"/>
            </a:xfrm>
            <a:prstGeom prst="rect">
              <a:avLst/>
            </a:prstGeom>
          </p:spPr>
          <p:txBody>
            <a:bodyPr anchor="t" rtlCol="false" tIns="0" lIns="0" bIns="0" rIns="0">
              <a:spAutoFit/>
            </a:bodyPr>
            <a:lstStyle/>
            <a:p>
              <a:pPr algn="r">
                <a:lnSpc>
                  <a:spcPts val="2800"/>
                </a:lnSpc>
              </a:pPr>
              <a:r>
                <a:rPr lang="en-US" sz="2000" b="true">
                  <a:solidFill>
                    <a:srgbClr val="2D2119"/>
                  </a:solidFill>
                  <a:latin typeface="Canva Sans Bold"/>
                  <a:ea typeface="Canva Sans Bold"/>
                  <a:cs typeface="Canva Sans Bold"/>
                  <a:sym typeface="Canva Sans Bold"/>
                </a:rPr>
                <a:t>Toll Free Number-- </a:t>
              </a:r>
              <a:r>
                <a:rPr lang="en-US" b="true" sz="2000" u="sng">
                  <a:solidFill>
                    <a:srgbClr val="2D2119"/>
                  </a:solidFill>
                  <a:latin typeface="Canva Sans Bold"/>
                  <a:ea typeface="Canva Sans Bold"/>
                  <a:cs typeface="Canva Sans Bold"/>
                  <a:sym typeface="Canva Sans Bold"/>
                  <a:hlinkClick r:id="rId5" tooltip="tel:1800-5714-466"/>
                </a:rPr>
                <a:t>1800-5714-466</a:t>
              </a:r>
            </a:p>
          </p:txBody>
        </p:sp>
        <p:sp>
          <p:nvSpPr>
            <p:cNvPr name="TextBox 15" id="15"/>
            <p:cNvSpPr txBox="true"/>
            <p:nvPr/>
          </p:nvSpPr>
          <p:spPr>
            <a:xfrm rot="0">
              <a:off x="0" y="-45508"/>
              <a:ext cx="4826198" cy="449792"/>
            </a:xfrm>
            <a:prstGeom prst="rect">
              <a:avLst/>
            </a:prstGeom>
          </p:spPr>
          <p:txBody>
            <a:bodyPr anchor="t" rtlCol="false" tIns="0" lIns="0" bIns="0" rIns="0">
              <a:spAutoFit/>
            </a:bodyPr>
            <a:lstStyle/>
            <a:p>
              <a:pPr algn="ctr">
                <a:lnSpc>
                  <a:spcPts val="2800"/>
                </a:lnSpc>
              </a:pPr>
              <a:r>
                <a:rPr lang="en-US" sz="2000" b="true">
                  <a:solidFill>
                    <a:srgbClr val="2D2119"/>
                  </a:solidFill>
                  <a:latin typeface="Canva Sans Bold"/>
                  <a:ea typeface="Canva Sans Bold"/>
                  <a:cs typeface="Canva Sans Bold"/>
                  <a:sym typeface="Canva Sans Bold"/>
                </a:rPr>
                <a:t>Email Us-- </a:t>
              </a:r>
              <a:r>
                <a:rPr lang="en-US" b="true" sz="2000" u="sng">
                  <a:solidFill>
                    <a:srgbClr val="2D2119"/>
                  </a:solidFill>
                  <a:latin typeface="Canva Sans Bold"/>
                  <a:ea typeface="Canva Sans Bold"/>
                  <a:cs typeface="Canva Sans Bold"/>
                  <a:sym typeface="Canva Sans Bold"/>
                  <a:hlinkClick r:id="rId6" tooltip="mailto:care@fitpass.co.in"/>
                </a:rPr>
                <a:t>care@fitpass.co.in</a:t>
              </a:r>
            </a:p>
          </p:txBody>
        </p:sp>
      </p:gr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6583761" cy="10296990"/>
            <a:chOff x="0" y="0"/>
            <a:chExt cx="8778348" cy="13729320"/>
          </a:xfrm>
        </p:grpSpPr>
        <p:pic>
          <p:nvPicPr>
            <p:cNvPr name="Picture 3" id="3"/>
            <p:cNvPicPr>
              <a:picLocks noChangeAspect="true"/>
            </p:cNvPicPr>
            <p:nvPr/>
          </p:nvPicPr>
          <p:blipFill>
            <a:blip r:embed="rId2"/>
            <a:srcRect l="19018" t="0" r="19018" b="0"/>
            <a:stretch>
              <a:fillRect/>
            </a:stretch>
          </p:blipFill>
          <p:spPr>
            <a:xfrm flipH="false" flipV="false">
              <a:off x="0" y="0"/>
              <a:ext cx="8778348" cy="13729320"/>
            </a:xfrm>
            <a:prstGeom prst="rect">
              <a:avLst/>
            </a:prstGeom>
          </p:spPr>
        </p:pic>
      </p:grpSp>
      <p:grpSp>
        <p:nvGrpSpPr>
          <p:cNvPr name="Group 4" id="4"/>
          <p:cNvGrpSpPr/>
          <p:nvPr/>
        </p:nvGrpSpPr>
        <p:grpSpPr>
          <a:xfrm rot="0">
            <a:off x="4557656" y="3624627"/>
            <a:ext cx="4586344" cy="6142067"/>
            <a:chOff x="0" y="0"/>
            <a:chExt cx="1673111" cy="2240643"/>
          </a:xfrm>
        </p:grpSpPr>
        <p:sp>
          <p:nvSpPr>
            <p:cNvPr name="Freeform 5" id="5"/>
            <p:cNvSpPr/>
            <p:nvPr/>
          </p:nvSpPr>
          <p:spPr>
            <a:xfrm flipH="false" flipV="false" rot="0">
              <a:off x="0" y="0"/>
              <a:ext cx="1673111" cy="2240642"/>
            </a:xfrm>
            <a:custGeom>
              <a:avLst/>
              <a:gdLst/>
              <a:ahLst/>
              <a:cxnLst/>
              <a:rect r="r" b="b" t="t" l="l"/>
              <a:pathLst>
                <a:path h="2240642" w="1673111">
                  <a:moveTo>
                    <a:pt x="0" y="0"/>
                  </a:moveTo>
                  <a:lnTo>
                    <a:pt x="1673111" y="0"/>
                  </a:lnTo>
                  <a:lnTo>
                    <a:pt x="1673111" y="2240642"/>
                  </a:lnTo>
                  <a:lnTo>
                    <a:pt x="0" y="2240642"/>
                  </a:lnTo>
                  <a:close/>
                </a:path>
              </a:pathLst>
            </a:custGeom>
            <a:solidFill>
              <a:srgbClr val="C9C2AF">
                <a:alpha val="83922"/>
              </a:srgbClr>
            </a:solidFill>
          </p:spPr>
        </p:sp>
      </p:grpSp>
      <p:sp>
        <p:nvSpPr>
          <p:cNvPr name="TextBox 6" id="6"/>
          <p:cNvSpPr txBox="true"/>
          <p:nvPr/>
        </p:nvSpPr>
        <p:spPr>
          <a:xfrm rot="0">
            <a:off x="9492837" y="866775"/>
            <a:ext cx="7278816" cy="3338483"/>
          </a:xfrm>
          <a:prstGeom prst="rect">
            <a:avLst/>
          </a:prstGeom>
        </p:spPr>
        <p:txBody>
          <a:bodyPr anchor="t" rtlCol="false" tIns="0" lIns="0" bIns="0" rIns="0">
            <a:spAutoFit/>
          </a:bodyPr>
          <a:lstStyle/>
          <a:p>
            <a:pPr algn="r">
              <a:lnSpc>
                <a:spcPts val="8918"/>
              </a:lnSpc>
            </a:pPr>
            <a:r>
              <a:rPr lang="en-US" b="true" sz="6150" spc="547">
                <a:solidFill>
                  <a:srgbClr val="2D2119"/>
                </a:solidFill>
                <a:latin typeface="Raleway Bold"/>
                <a:ea typeface="Raleway Bold"/>
                <a:cs typeface="Raleway Bold"/>
                <a:sym typeface="Raleway Bold"/>
              </a:rPr>
              <a:t>BERRIES: SWEET, JUICY, AND FIBRE-RICH</a:t>
            </a:r>
          </a:p>
        </p:txBody>
      </p:sp>
      <p:sp>
        <p:nvSpPr>
          <p:cNvPr name="TextBox 7" id="7"/>
          <p:cNvSpPr txBox="true"/>
          <p:nvPr/>
        </p:nvSpPr>
        <p:spPr>
          <a:xfrm rot="0">
            <a:off x="7644598" y="4725447"/>
            <a:ext cx="5992881" cy="2184400"/>
          </a:xfrm>
          <a:prstGeom prst="rect">
            <a:avLst/>
          </a:prstGeom>
        </p:spPr>
        <p:txBody>
          <a:bodyPr anchor="t" rtlCol="false" tIns="0" lIns="0" bIns="0" rIns="0">
            <a:spAutoFit/>
          </a:bodyPr>
          <a:lstStyle/>
          <a:p>
            <a:pPr algn="l">
              <a:lnSpc>
                <a:spcPts val="3499"/>
              </a:lnSpc>
            </a:pPr>
            <a:r>
              <a:rPr lang="en-US" sz="2499" spc="134">
                <a:solidFill>
                  <a:srgbClr val="2D2119"/>
                </a:solidFill>
                <a:latin typeface="Arimo"/>
                <a:ea typeface="Arimo"/>
                <a:cs typeface="Arimo"/>
                <a:sym typeface="Arimo"/>
              </a:rPr>
              <a:t>Berries, especially raspberries and blackberries, are loaded with fibre and perfect for a fibre-rich breakfast. Add them to yoghurt or porridge to start your day with a fibre boost.</a:t>
            </a:r>
          </a:p>
        </p:txBody>
      </p:sp>
      <p:sp>
        <p:nvSpPr>
          <p:cNvPr name="Freeform 8" id="8"/>
          <p:cNvSpPr/>
          <p:nvPr/>
        </p:nvSpPr>
        <p:spPr>
          <a:xfrm flipH="false" flipV="false" rot="0">
            <a:off x="6583761" y="0"/>
            <a:ext cx="1938945" cy="1938945"/>
          </a:xfrm>
          <a:custGeom>
            <a:avLst/>
            <a:gdLst/>
            <a:ahLst/>
            <a:cxnLst/>
            <a:rect r="r" b="b" t="t" l="l"/>
            <a:pathLst>
              <a:path h="1938945" w="1938945">
                <a:moveTo>
                  <a:pt x="0" y="0"/>
                </a:moveTo>
                <a:lnTo>
                  <a:pt x="1938945" y="0"/>
                </a:lnTo>
                <a:lnTo>
                  <a:pt x="1938945" y="1938945"/>
                </a:lnTo>
                <a:lnTo>
                  <a:pt x="0" y="1938945"/>
                </a:lnTo>
                <a:lnTo>
                  <a:pt x="0" y="0"/>
                </a:lnTo>
                <a:close/>
              </a:path>
            </a:pathLst>
          </a:custGeom>
          <a:blipFill>
            <a:blip r:embed="rId3"/>
            <a:stretch>
              <a:fillRect l="0" t="0" r="0" b="0"/>
            </a:stretch>
          </a:blipFill>
        </p:spPr>
      </p:sp>
      <p:grpSp>
        <p:nvGrpSpPr>
          <p:cNvPr name="Group 9" id="9"/>
          <p:cNvGrpSpPr/>
          <p:nvPr/>
        </p:nvGrpSpPr>
        <p:grpSpPr>
          <a:xfrm rot="0">
            <a:off x="8675585" y="0"/>
            <a:ext cx="9615626" cy="303212"/>
            <a:chOff x="0" y="0"/>
            <a:chExt cx="12820834" cy="404283"/>
          </a:xfrm>
        </p:grpSpPr>
        <p:sp>
          <p:nvSpPr>
            <p:cNvPr name="TextBox 10" id="10"/>
            <p:cNvSpPr txBox="true"/>
            <p:nvPr/>
          </p:nvSpPr>
          <p:spPr>
            <a:xfrm rot="0">
              <a:off x="7022895" y="-47625"/>
              <a:ext cx="5797940" cy="449792"/>
            </a:xfrm>
            <a:prstGeom prst="rect">
              <a:avLst/>
            </a:prstGeom>
          </p:spPr>
          <p:txBody>
            <a:bodyPr anchor="t" rtlCol="false" tIns="0" lIns="0" bIns="0" rIns="0">
              <a:spAutoFit/>
            </a:bodyPr>
            <a:lstStyle/>
            <a:p>
              <a:pPr algn="r">
                <a:lnSpc>
                  <a:spcPts val="2800"/>
                </a:lnSpc>
              </a:pPr>
              <a:r>
                <a:rPr lang="en-US" sz="2000" b="true">
                  <a:solidFill>
                    <a:srgbClr val="2D2119"/>
                  </a:solidFill>
                  <a:latin typeface="Canva Sans Bold"/>
                  <a:ea typeface="Canva Sans Bold"/>
                  <a:cs typeface="Canva Sans Bold"/>
                  <a:sym typeface="Canva Sans Bold"/>
                </a:rPr>
                <a:t>Toll Free Number-- </a:t>
              </a:r>
              <a:r>
                <a:rPr lang="en-US" b="true" sz="2000" u="sng">
                  <a:solidFill>
                    <a:srgbClr val="2D2119"/>
                  </a:solidFill>
                  <a:latin typeface="Canva Sans Bold"/>
                  <a:ea typeface="Canva Sans Bold"/>
                  <a:cs typeface="Canva Sans Bold"/>
                  <a:sym typeface="Canva Sans Bold"/>
                  <a:hlinkClick r:id="rId4" tooltip="tel:1800-5714-466"/>
                </a:rPr>
                <a:t>1800-5714-466</a:t>
              </a:r>
            </a:p>
          </p:txBody>
        </p:sp>
        <p:sp>
          <p:nvSpPr>
            <p:cNvPr name="TextBox 11" id="11"/>
            <p:cNvSpPr txBox="true"/>
            <p:nvPr/>
          </p:nvSpPr>
          <p:spPr>
            <a:xfrm rot="0">
              <a:off x="0" y="-45508"/>
              <a:ext cx="4826198" cy="449792"/>
            </a:xfrm>
            <a:prstGeom prst="rect">
              <a:avLst/>
            </a:prstGeom>
          </p:spPr>
          <p:txBody>
            <a:bodyPr anchor="t" rtlCol="false" tIns="0" lIns="0" bIns="0" rIns="0">
              <a:spAutoFit/>
            </a:bodyPr>
            <a:lstStyle/>
            <a:p>
              <a:pPr algn="ctr">
                <a:lnSpc>
                  <a:spcPts val="2800"/>
                </a:lnSpc>
              </a:pPr>
              <a:r>
                <a:rPr lang="en-US" sz="2000" b="true">
                  <a:solidFill>
                    <a:srgbClr val="2D2119"/>
                  </a:solidFill>
                  <a:latin typeface="Canva Sans Bold"/>
                  <a:ea typeface="Canva Sans Bold"/>
                  <a:cs typeface="Canva Sans Bold"/>
                  <a:sym typeface="Canva Sans Bold"/>
                </a:rPr>
                <a:t>Email Us-- </a:t>
              </a:r>
              <a:r>
                <a:rPr lang="en-US" b="true" sz="2000" u="sng">
                  <a:solidFill>
                    <a:srgbClr val="2D2119"/>
                  </a:solidFill>
                  <a:latin typeface="Canva Sans Bold"/>
                  <a:ea typeface="Canva Sans Bold"/>
                  <a:cs typeface="Canva Sans Bold"/>
                  <a:sym typeface="Canva Sans Bold"/>
                  <a:hlinkClick r:id="rId5" tooltip="mailto:care@fitpass.co.in"/>
                </a:rPr>
                <a:t>care@fitpass.co.in</a:t>
              </a:r>
            </a:p>
          </p:txBody>
        </p:sp>
      </p:gr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843421" y="2667347"/>
            <a:ext cx="16408444" cy="7619653"/>
            <a:chOff x="0" y="0"/>
            <a:chExt cx="21877926" cy="10159537"/>
          </a:xfrm>
        </p:grpSpPr>
        <p:pic>
          <p:nvPicPr>
            <p:cNvPr name="Picture 3" id="3"/>
            <p:cNvPicPr>
              <a:picLocks noChangeAspect="true"/>
            </p:cNvPicPr>
            <p:nvPr/>
          </p:nvPicPr>
          <p:blipFill>
            <a:blip r:embed="rId2"/>
            <a:srcRect l="0" t="15150" r="0" b="15150"/>
            <a:stretch>
              <a:fillRect/>
            </a:stretch>
          </p:blipFill>
          <p:spPr>
            <a:xfrm flipH="false" flipV="false">
              <a:off x="0" y="0"/>
              <a:ext cx="21877926" cy="10159537"/>
            </a:xfrm>
            <a:prstGeom prst="rect">
              <a:avLst/>
            </a:prstGeom>
          </p:spPr>
        </p:pic>
      </p:grpSp>
      <p:sp>
        <p:nvSpPr>
          <p:cNvPr name="TextBox 4" id="4"/>
          <p:cNvSpPr txBox="true"/>
          <p:nvPr/>
        </p:nvSpPr>
        <p:spPr>
          <a:xfrm rot="0">
            <a:off x="3936081" y="1171575"/>
            <a:ext cx="12223123" cy="1106458"/>
          </a:xfrm>
          <a:prstGeom prst="rect">
            <a:avLst/>
          </a:prstGeom>
        </p:spPr>
        <p:txBody>
          <a:bodyPr anchor="t" rtlCol="false" tIns="0" lIns="0" bIns="0" rIns="0">
            <a:spAutoFit/>
          </a:bodyPr>
          <a:lstStyle/>
          <a:p>
            <a:pPr algn="ctr">
              <a:lnSpc>
                <a:spcPts val="9063"/>
              </a:lnSpc>
            </a:pPr>
            <a:r>
              <a:rPr lang="en-US" b="true" sz="6250" spc="556">
                <a:solidFill>
                  <a:srgbClr val="2D2119"/>
                </a:solidFill>
                <a:latin typeface="Raleway Bold"/>
                <a:ea typeface="Raleway Bold"/>
                <a:cs typeface="Raleway Bold"/>
                <a:sym typeface="Raleway Bold"/>
              </a:rPr>
              <a:t>THANK YOU</a:t>
            </a:r>
          </a:p>
        </p:txBody>
      </p:sp>
      <p:grpSp>
        <p:nvGrpSpPr>
          <p:cNvPr name="Group 5" id="5"/>
          <p:cNvGrpSpPr/>
          <p:nvPr/>
        </p:nvGrpSpPr>
        <p:grpSpPr>
          <a:xfrm rot="0">
            <a:off x="0" y="3841904"/>
            <a:ext cx="5755785" cy="2892007"/>
            <a:chOff x="0" y="0"/>
            <a:chExt cx="2099726" cy="1055012"/>
          </a:xfrm>
        </p:grpSpPr>
        <p:sp>
          <p:nvSpPr>
            <p:cNvPr name="Freeform 6" id="6"/>
            <p:cNvSpPr/>
            <p:nvPr/>
          </p:nvSpPr>
          <p:spPr>
            <a:xfrm flipH="false" flipV="false" rot="0">
              <a:off x="0" y="0"/>
              <a:ext cx="2099726" cy="1055012"/>
            </a:xfrm>
            <a:custGeom>
              <a:avLst/>
              <a:gdLst/>
              <a:ahLst/>
              <a:cxnLst/>
              <a:rect r="r" b="b" t="t" l="l"/>
              <a:pathLst>
                <a:path h="1055012" w="2099726">
                  <a:moveTo>
                    <a:pt x="0" y="0"/>
                  </a:moveTo>
                  <a:lnTo>
                    <a:pt x="2099726" y="0"/>
                  </a:lnTo>
                  <a:lnTo>
                    <a:pt x="2099726" y="1055012"/>
                  </a:lnTo>
                  <a:lnTo>
                    <a:pt x="0" y="1055012"/>
                  </a:lnTo>
                  <a:close/>
                </a:path>
              </a:pathLst>
            </a:custGeom>
            <a:solidFill>
              <a:srgbClr val="C9C2AF">
                <a:alpha val="83922"/>
              </a:srgbClr>
            </a:solidFill>
          </p:spPr>
        </p:sp>
      </p:grpSp>
      <p:sp>
        <p:nvSpPr>
          <p:cNvPr name="Freeform 7" id="7"/>
          <p:cNvSpPr/>
          <p:nvPr/>
        </p:nvSpPr>
        <p:spPr>
          <a:xfrm flipH="false" flipV="false" rot="0">
            <a:off x="0" y="0"/>
            <a:ext cx="1938945" cy="1938945"/>
          </a:xfrm>
          <a:custGeom>
            <a:avLst/>
            <a:gdLst/>
            <a:ahLst/>
            <a:cxnLst/>
            <a:rect r="r" b="b" t="t" l="l"/>
            <a:pathLst>
              <a:path h="1938945" w="1938945">
                <a:moveTo>
                  <a:pt x="0" y="0"/>
                </a:moveTo>
                <a:lnTo>
                  <a:pt x="1938945" y="0"/>
                </a:lnTo>
                <a:lnTo>
                  <a:pt x="1938945" y="1938945"/>
                </a:lnTo>
                <a:lnTo>
                  <a:pt x="0" y="1938945"/>
                </a:lnTo>
                <a:lnTo>
                  <a:pt x="0" y="0"/>
                </a:lnTo>
                <a:close/>
              </a:path>
            </a:pathLst>
          </a:custGeom>
          <a:blipFill>
            <a:blip r:embed="rId3"/>
            <a:stretch>
              <a:fillRect l="0" t="0" r="0" b="0"/>
            </a:stretch>
          </a:blipFill>
        </p:spPr>
      </p:sp>
      <p:grpSp>
        <p:nvGrpSpPr>
          <p:cNvPr name="Group 8" id="8"/>
          <p:cNvGrpSpPr/>
          <p:nvPr/>
        </p:nvGrpSpPr>
        <p:grpSpPr>
          <a:xfrm rot="0">
            <a:off x="8672374" y="0"/>
            <a:ext cx="9615626" cy="303212"/>
            <a:chOff x="0" y="0"/>
            <a:chExt cx="12820834" cy="404283"/>
          </a:xfrm>
        </p:grpSpPr>
        <p:sp>
          <p:nvSpPr>
            <p:cNvPr name="TextBox 9" id="9"/>
            <p:cNvSpPr txBox="true"/>
            <p:nvPr/>
          </p:nvSpPr>
          <p:spPr>
            <a:xfrm rot="0">
              <a:off x="7022895" y="-47625"/>
              <a:ext cx="5797940" cy="449792"/>
            </a:xfrm>
            <a:prstGeom prst="rect">
              <a:avLst/>
            </a:prstGeom>
          </p:spPr>
          <p:txBody>
            <a:bodyPr anchor="t" rtlCol="false" tIns="0" lIns="0" bIns="0" rIns="0">
              <a:spAutoFit/>
            </a:bodyPr>
            <a:lstStyle/>
            <a:p>
              <a:pPr algn="r">
                <a:lnSpc>
                  <a:spcPts val="2800"/>
                </a:lnSpc>
              </a:pPr>
              <a:r>
                <a:rPr lang="en-US" sz="2000" b="true">
                  <a:solidFill>
                    <a:srgbClr val="2D2119"/>
                  </a:solidFill>
                  <a:latin typeface="Canva Sans Bold"/>
                  <a:ea typeface="Canva Sans Bold"/>
                  <a:cs typeface="Canva Sans Bold"/>
                  <a:sym typeface="Canva Sans Bold"/>
                </a:rPr>
                <a:t>Toll Free Number-- </a:t>
              </a:r>
              <a:r>
                <a:rPr lang="en-US" b="true" sz="2000" u="sng">
                  <a:solidFill>
                    <a:srgbClr val="2D2119"/>
                  </a:solidFill>
                  <a:latin typeface="Canva Sans Bold"/>
                  <a:ea typeface="Canva Sans Bold"/>
                  <a:cs typeface="Canva Sans Bold"/>
                  <a:sym typeface="Canva Sans Bold"/>
                  <a:hlinkClick r:id="rId4" tooltip="tel:1800-5714-466"/>
                </a:rPr>
                <a:t>1800-5714-466</a:t>
              </a:r>
            </a:p>
          </p:txBody>
        </p:sp>
        <p:sp>
          <p:nvSpPr>
            <p:cNvPr name="TextBox 10" id="10"/>
            <p:cNvSpPr txBox="true"/>
            <p:nvPr/>
          </p:nvSpPr>
          <p:spPr>
            <a:xfrm rot="0">
              <a:off x="0" y="-45508"/>
              <a:ext cx="4826198" cy="449792"/>
            </a:xfrm>
            <a:prstGeom prst="rect">
              <a:avLst/>
            </a:prstGeom>
          </p:spPr>
          <p:txBody>
            <a:bodyPr anchor="t" rtlCol="false" tIns="0" lIns="0" bIns="0" rIns="0">
              <a:spAutoFit/>
            </a:bodyPr>
            <a:lstStyle/>
            <a:p>
              <a:pPr algn="ctr">
                <a:lnSpc>
                  <a:spcPts val="2800"/>
                </a:lnSpc>
              </a:pPr>
              <a:r>
                <a:rPr lang="en-US" sz="2000" b="true">
                  <a:solidFill>
                    <a:srgbClr val="2D2119"/>
                  </a:solidFill>
                  <a:latin typeface="Canva Sans Bold"/>
                  <a:ea typeface="Canva Sans Bold"/>
                  <a:cs typeface="Canva Sans Bold"/>
                  <a:sym typeface="Canva Sans Bold"/>
                </a:rPr>
                <a:t>Email Us-- </a:t>
              </a:r>
              <a:r>
                <a:rPr lang="en-US" b="true" sz="2000" u="sng">
                  <a:solidFill>
                    <a:srgbClr val="2D2119"/>
                  </a:solidFill>
                  <a:latin typeface="Canva Sans Bold"/>
                  <a:ea typeface="Canva Sans Bold"/>
                  <a:cs typeface="Canva Sans Bold"/>
                  <a:sym typeface="Canva Sans Bold"/>
                  <a:hlinkClick r:id="rId5" tooltip="mailto:care@fitpass.co.in"/>
                </a:rPr>
                <a:t>care@fitpass.co.in</a:t>
              </a:r>
            </a:p>
          </p:txBody>
        </p:sp>
      </p:gr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5888270" cy="10287000"/>
            <a:chOff x="0" y="0"/>
            <a:chExt cx="7851027" cy="13716000"/>
          </a:xfrm>
        </p:grpSpPr>
        <p:pic>
          <p:nvPicPr>
            <p:cNvPr name="Picture 3" id="3"/>
            <p:cNvPicPr>
              <a:picLocks noChangeAspect="true"/>
            </p:cNvPicPr>
            <p:nvPr/>
          </p:nvPicPr>
          <p:blipFill>
            <a:blip r:embed="rId2"/>
            <a:srcRect l="6991" t="0" r="6991" b="0"/>
            <a:stretch>
              <a:fillRect/>
            </a:stretch>
          </p:blipFill>
          <p:spPr>
            <a:xfrm flipH="false" flipV="false">
              <a:off x="0" y="0"/>
              <a:ext cx="7851027" cy="13716000"/>
            </a:xfrm>
            <a:prstGeom prst="rect">
              <a:avLst/>
            </a:prstGeom>
          </p:spPr>
        </p:pic>
      </p:grpSp>
      <p:sp>
        <p:nvSpPr>
          <p:cNvPr name="TextBox 4" id="4"/>
          <p:cNvSpPr txBox="true"/>
          <p:nvPr/>
        </p:nvSpPr>
        <p:spPr>
          <a:xfrm rot="0">
            <a:off x="6403944" y="1769836"/>
            <a:ext cx="11552552" cy="977900"/>
          </a:xfrm>
          <a:prstGeom prst="rect">
            <a:avLst/>
          </a:prstGeom>
        </p:spPr>
        <p:txBody>
          <a:bodyPr anchor="t" rtlCol="false" tIns="0" lIns="0" bIns="0" rIns="0">
            <a:spAutoFit/>
          </a:bodyPr>
          <a:lstStyle/>
          <a:p>
            <a:pPr algn="l">
              <a:lnSpc>
                <a:spcPts val="7974"/>
              </a:lnSpc>
            </a:pPr>
            <a:r>
              <a:rPr lang="en-US" b="true" sz="5499" spc="489">
                <a:solidFill>
                  <a:srgbClr val="2D2119"/>
                </a:solidFill>
                <a:latin typeface="Raleway Bold"/>
                <a:ea typeface="Raleway Bold"/>
                <a:cs typeface="Raleway Bold"/>
                <a:sym typeface="Raleway Bold"/>
              </a:rPr>
              <a:t>WHY FIBRE MATTERS?</a:t>
            </a:r>
          </a:p>
        </p:txBody>
      </p:sp>
      <p:sp>
        <p:nvSpPr>
          <p:cNvPr name="TextBox 5" id="5"/>
          <p:cNvSpPr txBox="true"/>
          <p:nvPr/>
        </p:nvSpPr>
        <p:spPr>
          <a:xfrm rot="0">
            <a:off x="6403944" y="4694719"/>
            <a:ext cx="9456368" cy="3498850"/>
          </a:xfrm>
          <a:prstGeom prst="rect">
            <a:avLst/>
          </a:prstGeom>
        </p:spPr>
        <p:txBody>
          <a:bodyPr anchor="t" rtlCol="false" tIns="0" lIns="0" bIns="0" rIns="0">
            <a:spAutoFit/>
          </a:bodyPr>
          <a:lstStyle/>
          <a:p>
            <a:pPr algn="l">
              <a:lnSpc>
                <a:spcPts val="3499"/>
              </a:lnSpc>
            </a:pPr>
            <a:r>
              <a:rPr lang="en-US" sz="2499" spc="134">
                <a:solidFill>
                  <a:srgbClr val="2D2119"/>
                </a:solidFill>
                <a:latin typeface="Arimo"/>
                <a:ea typeface="Arimo"/>
                <a:cs typeface="Arimo"/>
                <a:sym typeface="Arimo"/>
              </a:rPr>
              <a:t>Adding foods high in fibre content to your diet is not only good for digestion but can also help with heart health, weight management, and more. Studies show that a high-fibre diet may lower the risk of chronic diseases. For example, research in the </a:t>
            </a:r>
            <a:r>
              <a:rPr lang="en-US" sz="2499" spc="134" u="sng">
                <a:solidFill>
                  <a:srgbClr val="2D2119"/>
                </a:solidFill>
                <a:latin typeface="Arimo"/>
                <a:ea typeface="Arimo"/>
                <a:cs typeface="Arimo"/>
                <a:sym typeface="Arimo"/>
                <a:hlinkClick r:id="rId3" tooltip="https://ajcn.nutrition.org/article/S0002-9165(23)29718-X/fulltext"/>
              </a:rPr>
              <a:t>American Journal of Clinical Nutrition links fibre for heart health to a reduced risk of heart disease</a:t>
            </a:r>
            <a:r>
              <a:rPr lang="en-US" sz="2499" spc="134">
                <a:solidFill>
                  <a:srgbClr val="2D2119"/>
                </a:solidFill>
                <a:latin typeface="Arimo"/>
                <a:ea typeface="Arimo"/>
                <a:cs typeface="Arimo"/>
                <a:sym typeface="Arimo"/>
              </a:rPr>
              <a:t>. Fibre can also support your fitness goals alongside cardio workouts and keeping active!</a:t>
            </a:r>
          </a:p>
        </p:txBody>
      </p:sp>
      <p:grpSp>
        <p:nvGrpSpPr>
          <p:cNvPr name="Group 6" id="6"/>
          <p:cNvGrpSpPr/>
          <p:nvPr/>
        </p:nvGrpSpPr>
        <p:grpSpPr>
          <a:xfrm rot="0">
            <a:off x="16250950" y="8073540"/>
            <a:ext cx="2037050" cy="2213460"/>
            <a:chOff x="0" y="0"/>
            <a:chExt cx="3000495" cy="3260341"/>
          </a:xfrm>
        </p:grpSpPr>
        <p:sp>
          <p:nvSpPr>
            <p:cNvPr name="Freeform 7" id="7"/>
            <p:cNvSpPr/>
            <p:nvPr/>
          </p:nvSpPr>
          <p:spPr>
            <a:xfrm flipH="false" flipV="false" rot="0">
              <a:off x="0" y="0"/>
              <a:ext cx="3000495" cy="3260341"/>
            </a:xfrm>
            <a:custGeom>
              <a:avLst/>
              <a:gdLst/>
              <a:ahLst/>
              <a:cxnLst/>
              <a:rect r="r" b="b" t="t" l="l"/>
              <a:pathLst>
                <a:path h="3260341" w="3000495">
                  <a:moveTo>
                    <a:pt x="0" y="0"/>
                  </a:moveTo>
                  <a:lnTo>
                    <a:pt x="3000495" y="0"/>
                  </a:lnTo>
                  <a:lnTo>
                    <a:pt x="3000495" y="3260341"/>
                  </a:lnTo>
                  <a:lnTo>
                    <a:pt x="0" y="3260341"/>
                  </a:lnTo>
                  <a:close/>
                </a:path>
              </a:pathLst>
            </a:custGeom>
            <a:solidFill>
              <a:srgbClr val="C9C2AF">
                <a:alpha val="83922"/>
              </a:srgbClr>
            </a:solidFill>
          </p:spPr>
        </p:sp>
      </p:grpSp>
      <p:sp>
        <p:nvSpPr>
          <p:cNvPr name="Freeform 8" id="8"/>
          <p:cNvSpPr/>
          <p:nvPr/>
        </p:nvSpPr>
        <p:spPr>
          <a:xfrm flipH="false" flipV="false" rot="0">
            <a:off x="16349055" y="-26234"/>
            <a:ext cx="1938945" cy="1938945"/>
          </a:xfrm>
          <a:custGeom>
            <a:avLst/>
            <a:gdLst/>
            <a:ahLst/>
            <a:cxnLst/>
            <a:rect r="r" b="b" t="t" l="l"/>
            <a:pathLst>
              <a:path h="1938945" w="1938945">
                <a:moveTo>
                  <a:pt x="0" y="0"/>
                </a:moveTo>
                <a:lnTo>
                  <a:pt x="1938945" y="0"/>
                </a:lnTo>
                <a:lnTo>
                  <a:pt x="1938945" y="1938945"/>
                </a:lnTo>
                <a:lnTo>
                  <a:pt x="0" y="1938945"/>
                </a:lnTo>
                <a:lnTo>
                  <a:pt x="0" y="0"/>
                </a:lnTo>
                <a:close/>
              </a:path>
            </a:pathLst>
          </a:custGeom>
          <a:blipFill>
            <a:blip r:embed="rId4"/>
            <a:stretch>
              <a:fillRect l="0" t="0" r="0" b="0"/>
            </a:stretch>
          </a:blipFill>
        </p:spPr>
      </p:sp>
      <p:sp>
        <p:nvSpPr>
          <p:cNvPr name="TextBox 9" id="9"/>
          <p:cNvSpPr txBox="true"/>
          <p:nvPr/>
        </p:nvSpPr>
        <p:spPr>
          <a:xfrm rot="0">
            <a:off x="10549844" y="-29757"/>
            <a:ext cx="5746403" cy="349250"/>
          </a:xfrm>
          <a:prstGeom prst="rect">
            <a:avLst/>
          </a:prstGeom>
        </p:spPr>
        <p:txBody>
          <a:bodyPr anchor="t" rtlCol="false" tIns="0" lIns="0" bIns="0" rIns="0">
            <a:spAutoFit/>
          </a:bodyPr>
          <a:lstStyle/>
          <a:p>
            <a:pPr algn="r">
              <a:lnSpc>
                <a:spcPts val="2800"/>
              </a:lnSpc>
            </a:pPr>
            <a:r>
              <a:rPr lang="en-US" sz="2000" b="true">
                <a:solidFill>
                  <a:srgbClr val="2D2119"/>
                </a:solidFill>
                <a:latin typeface="Canva Sans Bold"/>
                <a:ea typeface="Canva Sans Bold"/>
                <a:cs typeface="Canva Sans Bold"/>
                <a:sym typeface="Canva Sans Bold"/>
              </a:rPr>
              <a:t>Toll Free Number-- </a:t>
            </a:r>
            <a:r>
              <a:rPr lang="en-US" b="true" sz="2000" u="sng">
                <a:solidFill>
                  <a:srgbClr val="2D2119"/>
                </a:solidFill>
                <a:latin typeface="Canva Sans Bold"/>
                <a:ea typeface="Canva Sans Bold"/>
                <a:cs typeface="Canva Sans Bold"/>
                <a:sym typeface="Canva Sans Bold"/>
                <a:hlinkClick r:id="rId5" tooltip="tel:1800-5714-466"/>
              </a:rPr>
              <a:t>1800-5714-466</a:t>
            </a:r>
          </a:p>
        </p:txBody>
      </p:sp>
      <p:sp>
        <p:nvSpPr>
          <p:cNvPr name="TextBox 10" id="10"/>
          <p:cNvSpPr txBox="true"/>
          <p:nvPr/>
        </p:nvSpPr>
        <p:spPr>
          <a:xfrm rot="0">
            <a:off x="5944573" y="-67857"/>
            <a:ext cx="3619649" cy="349250"/>
          </a:xfrm>
          <a:prstGeom prst="rect">
            <a:avLst/>
          </a:prstGeom>
        </p:spPr>
        <p:txBody>
          <a:bodyPr anchor="t" rtlCol="false" tIns="0" lIns="0" bIns="0" rIns="0">
            <a:spAutoFit/>
          </a:bodyPr>
          <a:lstStyle/>
          <a:p>
            <a:pPr algn="ctr">
              <a:lnSpc>
                <a:spcPts val="2800"/>
              </a:lnSpc>
            </a:pPr>
            <a:r>
              <a:rPr lang="en-US" sz="2000" b="true">
                <a:solidFill>
                  <a:srgbClr val="2D2119"/>
                </a:solidFill>
                <a:latin typeface="Canva Sans Bold"/>
                <a:ea typeface="Canva Sans Bold"/>
                <a:cs typeface="Canva Sans Bold"/>
                <a:sym typeface="Canva Sans Bold"/>
              </a:rPr>
              <a:t>Email Us-- </a:t>
            </a:r>
            <a:r>
              <a:rPr lang="en-US" b="true" sz="2000" u="sng">
                <a:solidFill>
                  <a:srgbClr val="2D2119"/>
                </a:solidFill>
                <a:latin typeface="Canva Sans Bold"/>
                <a:ea typeface="Canva Sans Bold"/>
                <a:cs typeface="Canva Sans Bold"/>
                <a:sym typeface="Canva Sans Bold"/>
                <a:hlinkClick r:id="rId6" tooltip="mailto:care@fitpass.co.in"/>
              </a:rPr>
              <a:t>care@fitpass.co.in</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9333" r="0" b="-9333"/>
            </a:stretch>
          </a:blipFill>
        </p:spPr>
      </p:sp>
      <p:grpSp>
        <p:nvGrpSpPr>
          <p:cNvPr name="Group 3" id="3"/>
          <p:cNvGrpSpPr/>
          <p:nvPr/>
        </p:nvGrpSpPr>
        <p:grpSpPr>
          <a:xfrm rot="0">
            <a:off x="2517264" y="-389713"/>
            <a:ext cx="13577706" cy="9648013"/>
            <a:chOff x="0" y="0"/>
            <a:chExt cx="4953184" cy="3519621"/>
          </a:xfrm>
        </p:grpSpPr>
        <p:sp>
          <p:nvSpPr>
            <p:cNvPr name="Freeform 4" id="4"/>
            <p:cNvSpPr/>
            <p:nvPr/>
          </p:nvSpPr>
          <p:spPr>
            <a:xfrm flipH="false" flipV="false" rot="0">
              <a:off x="0" y="0"/>
              <a:ext cx="4953184" cy="3519621"/>
            </a:xfrm>
            <a:custGeom>
              <a:avLst/>
              <a:gdLst/>
              <a:ahLst/>
              <a:cxnLst/>
              <a:rect r="r" b="b" t="t" l="l"/>
              <a:pathLst>
                <a:path h="3519621" w="4953184">
                  <a:moveTo>
                    <a:pt x="0" y="0"/>
                  </a:moveTo>
                  <a:lnTo>
                    <a:pt x="4953184" y="0"/>
                  </a:lnTo>
                  <a:lnTo>
                    <a:pt x="4953184" y="3519621"/>
                  </a:lnTo>
                  <a:lnTo>
                    <a:pt x="0" y="3519621"/>
                  </a:lnTo>
                  <a:close/>
                </a:path>
              </a:pathLst>
            </a:custGeom>
            <a:solidFill>
              <a:srgbClr val="FFFFFF"/>
            </a:solidFill>
          </p:spPr>
        </p:sp>
      </p:grpSp>
      <p:grpSp>
        <p:nvGrpSpPr>
          <p:cNvPr name="Group 5" id="5"/>
          <p:cNvGrpSpPr/>
          <p:nvPr/>
        </p:nvGrpSpPr>
        <p:grpSpPr>
          <a:xfrm rot="0">
            <a:off x="14518007" y="3552825"/>
            <a:ext cx="2037050" cy="4618295"/>
            <a:chOff x="0" y="0"/>
            <a:chExt cx="3000495" cy="6802569"/>
          </a:xfrm>
        </p:grpSpPr>
        <p:sp>
          <p:nvSpPr>
            <p:cNvPr name="Freeform 6" id="6"/>
            <p:cNvSpPr/>
            <p:nvPr/>
          </p:nvSpPr>
          <p:spPr>
            <a:xfrm flipH="false" flipV="false" rot="0">
              <a:off x="0" y="0"/>
              <a:ext cx="3000495" cy="6802568"/>
            </a:xfrm>
            <a:custGeom>
              <a:avLst/>
              <a:gdLst/>
              <a:ahLst/>
              <a:cxnLst/>
              <a:rect r="r" b="b" t="t" l="l"/>
              <a:pathLst>
                <a:path h="6802568" w="3000495">
                  <a:moveTo>
                    <a:pt x="0" y="0"/>
                  </a:moveTo>
                  <a:lnTo>
                    <a:pt x="3000495" y="0"/>
                  </a:lnTo>
                  <a:lnTo>
                    <a:pt x="3000495" y="6802568"/>
                  </a:lnTo>
                  <a:lnTo>
                    <a:pt x="0" y="6802568"/>
                  </a:lnTo>
                  <a:close/>
                </a:path>
              </a:pathLst>
            </a:custGeom>
            <a:solidFill>
              <a:srgbClr val="C9C2AF">
                <a:alpha val="83922"/>
              </a:srgbClr>
            </a:solidFill>
          </p:spPr>
        </p:sp>
      </p:grpSp>
      <p:sp>
        <p:nvSpPr>
          <p:cNvPr name="TextBox 7" id="7"/>
          <p:cNvSpPr txBox="true"/>
          <p:nvPr/>
        </p:nvSpPr>
        <p:spPr>
          <a:xfrm rot="0">
            <a:off x="7248007" y="914400"/>
            <a:ext cx="6950970" cy="2457450"/>
          </a:xfrm>
          <a:prstGeom prst="rect">
            <a:avLst/>
          </a:prstGeom>
        </p:spPr>
        <p:txBody>
          <a:bodyPr anchor="t" rtlCol="false" tIns="0" lIns="0" bIns="0" rIns="0">
            <a:spAutoFit/>
          </a:bodyPr>
          <a:lstStyle/>
          <a:p>
            <a:pPr algn="r">
              <a:lnSpc>
                <a:spcPts val="6525"/>
              </a:lnSpc>
            </a:pPr>
            <a:r>
              <a:rPr lang="en-US" b="true" sz="4500" spc="400">
                <a:solidFill>
                  <a:srgbClr val="2D2119"/>
                </a:solidFill>
                <a:latin typeface="Raleway Bold"/>
                <a:ea typeface="Raleway Bold"/>
                <a:cs typeface="Raleway Bold"/>
                <a:sym typeface="Raleway Bold"/>
              </a:rPr>
              <a:t>OATS: THE BREAKFAST POWERHOUSE</a:t>
            </a:r>
          </a:p>
        </p:txBody>
      </p:sp>
      <p:sp>
        <p:nvSpPr>
          <p:cNvPr name="TextBox 8" id="8"/>
          <p:cNvSpPr txBox="true"/>
          <p:nvPr/>
        </p:nvSpPr>
        <p:spPr>
          <a:xfrm rot="0">
            <a:off x="3110254" y="5029200"/>
            <a:ext cx="10440865" cy="3009900"/>
          </a:xfrm>
          <a:prstGeom prst="rect">
            <a:avLst/>
          </a:prstGeom>
        </p:spPr>
        <p:txBody>
          <a:bodyPr anchor="t" rtlCol="false" tIns="0" lIns="0" bIns="0" rIns="0">
            <a:spAutoFit/>
          </a:bodyPr>
          <a:lstStyle/>
          <a:p>
            <a:pPr algn="l">
              <a:lnSpc>
                <a:spcPts val="4049"/>
              </a:lnSpc>
            </a:pPr>
            <a:r>
              <a:rPr lang="en-US" b="true" sz="2499" spc="134">
                <a:solidFill>
                  <a:srgbClr val="2D2119"/>
                </a:solidFill>
                <a:latin typeface="Arimo Bold"/>
                <a:ea typeface="Arimo Bold"/>
                <a:cs typeface="Arimo Bold"/>
                <a:sym typeface="Arimo Bold"/>
              </a:rPr>
              <a:t>Oats are not just for warming you up in the morning; they’re packed with soluble fibre, helping lower cholesterol and keeping you full. Adding oats to your day is one of the easiest ways to add fibre to your diet. And if you’re thinking about a high-fibre breakfast option, oats are unbeatable!</a:t>
            </a:r>
          </a:p>
          <a:p>
            <a:pPr algn="l">
              <a:lnSpc>
                <a:spcPts val="4049"/>
              </a:lnSpc>
            </a:pPr>
          </a:p>
        </p:txBody>
      </p:sp>
      <p:sp>
        <p:nvSpPr>
          <p:cNvPr name="Freeform 9" id="9"/>
          <p:cNvSpPr/>
          <p:nvPr/>
        </p:nvSpPr>
        <p:spPr>
          <a:xfrm flipH="false" flipV="false" rot="0">
            <a:off x="0" y="0"/>
            <a:ext cx="1938945" cy="1938945"/>
          </a:xfrm>
          <a:custGeom>
            <a:avLst/>
            <a:gdLst/>
            <a:ahLst/>
            <a:cxnLst/>
            <a:rect r="r" b="b" t="t" l="l"/>
            <a:pathLst>
              <a:path h="1938945" w="1938945">
                <a:moveTo>
                  <a:pt x="0" y="0"/>
                </a:moveTo>
                <a:lnTo>
                  <a:pt x="1938945" y="0"/>
                </a:lnTo>
                <a:lnTo>
                  <a:pt x="1938945" y="1938945"/>
                </a:lnTo>
                <a:lnTo>
                  <a:pt x="0" y="1938945"/>
                </a:lnTo>
                <a:lnTo>
                  <a:pt x="0" y="0"/>
                </a:lnTo>
                <a:close/>
              </a:path>
            </a:pathLst>
          </a:custGeom>
          <a:blipFill>
            <a:blip r:embed="rId3"/>
            <a:stretch>
              <a:fillRect l="0" t="0" r="0" b="0"/>
            </a:stretch>
          </a:blipFill>
        </p:spPr>
      </p:sp>
      <p:sp>
        <p:nvSpPr>
          <p:cNvPr name="TextBox 10" id="10"/>
          <p:cNvSpPr txBox="true"/>
          <p:nvPr/>
        </p:nvSpPr>
        <p:spPr>
          <a:xfrm rot="0">
            <a:off x="12541597" y="-26582"/>
            <a:ext cx="5746403" cy="349250"/>
          </a:xfrm>
          <a:prstGeom prst="rect">
            <a:avLst/>
          </a:prstGeom>
        </p:spPr>
        <p:txBody>
          <a:bodyPr anchor="t" rtlCol="false" tIns="0" lIns="0" bIns="0" rIns="0">
            <a:spAutoFit/>
          </a:bodyPr>
          <a:lstStyle/>
          <a:p>
            <a:pPr algn="r">
              <a:lnSpc>
                <a:spcPts val="2800"/>
              </a:lnSpc>
            </a:pPr>
            <a:r>
              <a:rPr lang="en-US" sz="2000" b="true">
                <a:solidFill>
                  <a:srgbClr val="2D2119"/>
                </a:solidFill>
                <a:latin typeface="Canva Sans Bold"/>
                <a:ea typeface="Canva Sans Bold"/>
                <a:cs typeface="Canva Sans Bold"/>
                <a:sym typeface="Canva Sans Bold"/>
              </a:rPr>
              <a:t>Toll Free Number-- </a:t>
            </a:r>
            <a:r>
              <a:rPr lang="en-US" b="true" sz="2000" u="sng">
                <a:solidFill>
                  <a:srgbClr val="2D2119"/>
                </a:solidFill>
                <a:latin typeface="Canva Sans Bold"/>
                <a:ea typeface="Canva Sans Bold"/>
                <a:cs typeface="Canva Sans Bold"/>
                <a:sym typeface="Canva Sans Bold"/>
                <a:hlinkClick r:id="rId4" tooltip="tel:1800-5714-466"/>
              </a:rPr>
              <a:t>1800-5714-466</a:t>
            </a:r>
          </a:p>
        </p:txBody>
      </p:sp>
      <p:sp>
        <p:nvSpPr>
          <p:cNvPr name="TextBox 11" id="11"/>
          <p:cNvSpPr txBox="true"/>
          <p:nvPr/>
        </p:nvSpPr>
        <p:spPr>
          <a:xfrm rot="0">
            <a:off x="8680138" y="-26582"/>
            <a:ext cx="3619649" cy="349250"/>
          </a:xfrm>
          <a:prstGeom prst="rect">
            <a:avLst/>
          </a:prstGeom>
        </p:spPr>
        <p:txBody>
          <a:bodyPr anchor="t" rtlCol="false" tIns="0" lIns="0" bIns="0" rIns="0">
            <a:spAutoFit/>
          </a:bodyPr>
          <a:lstStyle/>
          <a:p>
            <a:pPr algn="ctr">
              <a:lnSpc>
                <a:spcPts val="2800"/>
              </a:lnSpc>
            </a:pPr>
            <a:r>
              <a:rPr lang="en-US" sz="2000" b="true">
                <a:solidFill>
                  <a:srgbClr val="2D2119"/>
                </a:solidFill>
                <a:latin typeface="Canva Sans Bold"/>
                <a:ea typeface="Canva Sans Bold"/>
                <a:cs typeface="Canva Sans Bold"/>
                <a:sym typeface="Canva Sans Bold"/>
              </a:rPr>
              <a:t>Email Us-- </a:t>
            </a:r>
            <a:r>
              <a:rPr lang="en-US" b="true" sz="2000" u="sng">
                <a:solidFill>
                  <a:srgbClr val="2D2119"/>
                </a:solidFill>
                <a:latin typeface="Canva Sans Bold"/>
                <a:ea typeface="Canva Sans Bold"/>
                <a:cs typeface="Canva Sans Bold"/>
                <a:sym typeface="Canva Sans Bold"/>
                <a:hlinkClick r:id="rId5" tooltip="mailto:care@fitpass.co.in"/>
              </a:rPr>
              <a:t>care@fitpass.co.in</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5888270" cy="10287000"/>
            <a:chOff x="0" y="0"/>
            <a:chExt cx="7851027" cy="13716000"/>
          </a:xfrm>
        </p:grpSpPr>
        <p:pic>
          <p:nvPicPr>
            <p:cNvPr name="Picture 3" id="3"/>
            <p:cNvPicPr>
              <a:picLocks noChangeAspect="true"/>
            </p:cNvPicPr>
            <p:nvPr/>
          </p:nvPicPr>
          <p:blipFill>
            <a:blip r:embed="rId2"/>
            <a:srcRect l="6991" t="0" r="6991" b="0"/>
            <a:stretch>
              <a:fillRect/>
            </a:stretch>
          </p:blipFill>
          <p:spPr>
            <a:xfrm flipH="false" flipV="false">
              <a:off x="0" y="0"/>
              <a:ext cx="7851027" cy="13716000"/>
            </a:xfrm>
            <a:prstGeom prst="rect">
              <a:avLst/>
            </a:prstGeom>
          </p:spPr>
        </p:pic>
      </p:grpSp>
      <p:sp>
        <p:nvSpPr>
          <p:cNvPr name="TextBox 4" id="4"/>
          <p:cNvSpPr txBox="true"/>
          <p:nvPr/>
        </p:nvSpPr>
        <p:spPr>
          <a:xfrm rot="0">
            <a:off x="6403944" y="1769836"/>
            <a:ext cx="11552552" cy="1987550"/>
          </a:xfrm>
          <a:prstGeom prst="rect">
            <a:avLst/>
          </a:prstGeom>
        </p:spPr>
        <p:txBody>
          <a:bodyPr anchor="t" rtlCol="false" tIns="0" lIns="0" bIns="0" rIns="0">
            <a:spAutoFit/>
          </a:bodyPr>
          <a:lstStyle/>
          <a:p>
            <a:pPr algn="l">
              <a:lnSpc>
                <a:spcPts val="7974"/>
              </a:lnSpc>
            </a:pPr>
            <a:r>
              <a:rPr lang="en-US" b="true" sz="5499" spc="489">
                <a:solidFill>
                  <a:srgbClr val="2D2119"/>
                </a:solidFill>
                <a:latin typeface="Raleway Bold"/>
                <a:ea typeface="Raleway Bold"/>
                <a:cs typeface="Raleway Bold"/>
                <a:sym typeface="Raleway Bold"/>
              </a:rPr>
              <a:t>APPLES: AN EVERYDAY SUPERFRUIT</a:t>
            </a:r>
          </a:p>
        </p:txBody>
      </p:sp>
      <p:sp>
        <p:nvSpPr>
          <p:cNvPr name="TextBox 5" id="5"/>
          <p:cNvSpPr txBox="true"/>
          <p:nvPr/>
        </p:nvSpPr>
        <p:spPr>
          <a:xfrm rot="0">
            <a:off x="6403944" y="4694719"/>
            <a:ext cx="9456368" cy="1746250"/>
          </a:xfrm>
          <a:prstGeom prst="rect">
            <a:avLst/>
          </a:prstGeom>
        </p:spPr>
        <p:txBody>
          <a:bodyPr anchor="t" rtlCol="false" tIns="0" lIns="0" bIns="0" rIns="0">
            <a:spAutoFit/>
          </a:bodyPr>
          <a:lstStyle/>
          <a:p>
            <a:pPr algn="l">
              <a:lnSpc>
                <a:spcPts val="3499"/>
              </a:lnSpc>
            </a:pPr>
            <a:r>
              <a:rPr lang="en-US" sz="2499" spc="134">
                <a:solidFill>
                  <a:srgbClr val="2D2119"/>
                </a:solidFill>
                <a:latin typeface="Arimo"/>
                <a:ea typeface="Arimo"/>
                <a:cs typeface="Arimo"/>
                <a:sym typeface="Arimo"/>
              </a:rPr>
              <a:t>An apple a day really can keep the doctor away. Apples are full of soluble and insoluble fibre, aiding in digestion and keeping you full. Plus, they’re easy to carry for a snack any time of day!</a:t>
            </a:r>
          </a:p>
        </p:txBody>
      </p:sp>
      <p:grpSp>
        <p:nvGrpSpPr>
          <p:cNvPr name="Group 6" id="6"/>
          <p:cNvGrpSpPr/>
          <p:nvPr/>
        </p:nvGrpSpPr>
        <p:grpSpPr>
          <a:xfrm rot="0">
            <a:off x="16250950" y="8073540"/>
            <a:ext cx="2037050" cy="2213460"/>
            <a:chOff x="0" y="0"/>
            <a:chExt cx="3000495" cy="3260341"/>
          </a:xfrm>
        </p:grpSpPr>
        <p:sp>
          <p:nvSpPr>
            <p:cNvPr name="Freeform 7" id="7"/>
            <p:cNvSpPr/>
            <p:nvPr/>
          </p:nvSpPr>
          <p:spPr>
            <a:xfrm flipH="false" flipV="false" rot="0">
              <a:off x="0" y="0"/>
              <a:ext cx="3000495" cy="3260341"/>
            </a:xfrm>
            <a:custGeom>
              <a:avLst/>
              <a:gdLst/>
              <a:ahLst/>
              <a:cxnLst/>
              <a:rect r="r" b="b" t="t" l="l"/>
              <a:pathLst>
                <a:path h="3260341" w="3000495">
                  <a:moveTo>
                    <a:pt x="0" y="0"/>
                  </a:moveTo>
                  <a:lnTo>
                    <a:pt x="3000495" y="0"/>
                  </a:lnTo>
                  <a:lnTo>
                    <a:pt x="3000495" y="3260341"/>
                  </a:lnTo>
                  <a:lnTo>
                    <a:pt x="0" y="3260341"/>
                  </a:lnTo>
                  <a:close/>
                </a:path>
              </a:pathLst>
            </a:custGeom>
            <a:solidFill>
              <a:srgbClr val="C9C2AF">
                <a:alpha val="83922"/>
              </a:srgbClr>
            </a:solidFill>
          </p:spPr>
        </p:sp>
      </p:grpSp>
      <p:sp>
        <p:nvSpPr>
          <p:cNvPr name="Freeform 8" id="8"/>
          <p:cNvSpPr/>
          <p:nvPr/>
        </p:nvSpPr>
        <p:spPr>
          <a:xfrm flipH="false" flipV="false" rot="0">
            <a:off x="16349055" y="-26234"/>
            <a:ext cx="1938945" cy="1938945"/>
          </a:xfrm>
          <a:custGeom>
            <a:avLst/>
            <a:gdLst/>
            <a:ahLst/>
            <a:cxnLst/>
            <a:rect r="r" b="b" t="t" l="l"/>
            <a:pathLst>
              <a:path h="1938945" w="1938945">
                <a:moveTo>
                  <a:pt x="0" y="0"/>
                </a:moveTo>
                <a:lnTo>
                  <a:pt x="1938945" y="0"/>
                </a:lnTo>
                <a:lnTo>
                  <a:pt x="1938945" y="1938945"/>
                </a:lnTo>
                <a:lnTo>
                  <a:pt x="0" y="1938945"/>
                </a:lnTo>
                <a:lnTo>
                  <a:pt x="0" y="0"/>
                </a:lnTo>
                <a:close/>
              </a:path>
            </a:pathLst>
          </a:custGeom>
          <a:blipFill>
            <a:blip r:embed="rId3"/>
            <a:stretch>
              <a:fillRect l="0" t="0" r="0" b="0"/>
            </a:stretch>
          </a:blipFill>
        </p:spPr>
      </p:sp>
      <p:sp>
        <p:nvSpPr>
          <p:cNvPr name="TextBox 9" id="9"/>
          <p:cNvSpPr txBox="true"/>
          <p:nvPr/>
        </p:nvSpPr>
        <p:spPr>
          <a:xfrm rot="0">
            <a:off x="10549844" y="-29757"/>
            <a:ext cx="5746403" cy="349250"/>
          </a:xfrm>
          <a:prstGeom prst="rect">
            <a:avLst/>
          </a:prstGeom>
        </p:spPr>
        <p:txBody>
          <a:bodyPr anchor="t" rtlCol="false" tIns="0" lIns="0" bIns="0" rIns="0">
            <a:spAutoFit/>
          </a:bodyPr>
          <a:lstStyle/>
          <a:p>
            <a:pPr algn="r">
              <a:lnSpc>
                <a:spcPts val="2800"/>
              </a:lnSpc>
            </a:pPr>
            <a:r>
              <a:rPr lang="en-US" sz="2000" b="true">
                <a:solidFill>
                  <a:srgbClr val="2D2119"/>
                </a:solidFill>
                <a:latin typeface="Canva Sans Bold"/>
                <a:ea typeface="Canva Sans Bold"/>
                <a:cs typeface="Canva Sans Bold"/>
                <a:sym typeface="Canva Sans Bold"/>
              </a:rPr>
              <a:t>Toll Free Number-- </a:t>
            </a:r>
            <a:r>
              <a:rPr lang="en-US" b="true" sz="2000" u="sng">
                <a:solidFill>
                  <a:srgbClr val="2D2119"/>
                </a:solidFill>
                <a:latin typeface="Canva Sans Bold"/>
                <a:ea typeface="Canva Sans Bold"/>
                <a:cs typeface="Canva Sans Bold"/>
                <a:sym typeface="Canva Sans Bold"/>
                <a:hlinkClick r:id="rId4" tooltip="tel:1800-5714-466"/>
              </a:rPr>
              <a:t>1800-5714-466</a:t>
            </a:r>
          </a:p>
        </p:txBody>
      </p:sp>
      <p:sp>
        <p:nvSpPr>
          <p:cNvPr name="TextBox 10" id="10"/>
          <p:cNvSpPr txBox="true"/>
          <p:nvPr/>
        </p:nvSpPr>
        <p:spPr>
          <a:xfrm rot="0">
            <a:off x="5944573" y="-67857"/>
            <a:ext cx="3619649" cy="349250"/>
          </a:xfrm>
          <a:prstGeom prst="rect">
            <a:avLst/>
          </a:prstGeom>
        </p:spPr>
        <p:txBody>
          <a:bodyPr anchor="t" rtlCol="false" tIns="0" lIns="0" bIns="0" rIns="0">
            <a:spAutoFit/>
          </a:bodyPr>
          <a:lstStyle/>
          <a:p>
            <a:pPr algn="ctr">
              <a:lnSpc>
                <a:spcPts val="2800"/>
              </a:lnSpc>
            </a:pPr>
            <a:r>
              <a:rPr lang="en-US" sz="2000" b="true">
                <a:solidFill>
                  <a:srgbClr val="2D2119"/>
                </a:solidFill>
                <a:latin typeface="Canva Sans Bold"/>
                <a:ea typeface="Canva Sans Bold"/>
                <a:cs typeface="Canva Sans Bold"/>
                <a:sym typeface="Canva Sans Bold"/>
              </a:rPr>
              <a:t>Email Us-- </a:t>
            </a:r>
            <a:r>
              <a:rPr lang="en-US" b="true" sz="2000" u="sng">
                <a:solidFill>
                  <a:srgbClr val="2D2119"/>
                </a:solidFill>
                <a:latin typeface="Canva Sans Bold"/>
                <a:ea typeface="Canva Sans Bold"/>
                <a:cs typeface="Canva Sans Bold"/>
                <a:sym typeface="Canva Sans Bold"/>
                <a:hlinkClick r:id="rId5" tooltip="mailto:care@fitpass.co.in"/>
              </a:rPr>
              <a:t>care@fitpass.co.in</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028700" y="4505583"/>
            <a:ext cx="16230600" cy="4752717"/>
            <a:chOff x="0" y="0"/>
            <a:chExt cx="21640800" cy="6336956"/>
          </a:xfrm>
        </p:grpSpPr>
        <p:pic>
          <p:nvPicPr>
            <p:cNvPr name="Picture 3" id="3"/>
            <p:cNvPicPr>
              <a:picLocks noChangeAspect="true"/>
            </p:cNvPicPr>
            <p:nvPr/>
          </p:nvPicPr>
          <p:blipFill>
            <a:blip r:embed="rId2"/>
            <a:srcRect l="0" t="27998" r="0" b="27998"/>
            <a:stretch>
              <a:fillRect/>
            </a:stretch>
          </p:blipFill>
          <p:spPr>
            <a:xfrm flipH="false" flipV="false">
              <a:off x="0" y="0"/>
              <a:ext cx="21640800" cy="6336956"/>
            </a:xfrm>
            <a:prstGeom prst="rect">
              <a:avLst/>
            </a:prstGeom>
          </p:spPr>
        </p:pic>
      </p:grpSp>
      <p:grpSp>
        <p:nvGrpSpPr>
          <p:cNvPr name="Group 4" id="4"/>
          <p:cNvGrpSpPr/>
          <p:nvPr/>
        </p:nvGrpSpPr>
        <p:grpSpPr>
          <a:xfrm rot="0">
            <a:off x="1028700" y="478131"/>
            <a:ext cx="16230600" cy="3718076"/>
            <a:chOff x="0" y="0"/>
            <a:chExt cx="5920967" cy="1356364"/>
          </a:xfrm>
        </p:grpSpPr>
        <p:sp>
          <p:nvSpPr>
            <p:cNvPr name="Freeform 5" id="5"/>
            <p:cNvSpPr/>
            <p:nvPr/>
          </p:nvSpPr>
          <p:spPr>
            <a:xfrm flipH="false" flipV="false" rot="0">
              <a:off x="0" y="0"/>
              <a:ext cx="5920967" cy="1356364"/>
            </a:xfrm>
            <a:custGeom>
              <a:avLst/>
              <a:gdLst/>
              <a:ahLst/>
              <a:cxnLst/>
              <a:rect r="r" b="b" t="t" l="l"/>
              <a:pathLst>
                <a:path h="1356364" w="5920967">
                  <a:moveTo>
                    <a:pt x="0" y="0"/>
                  </a:moveTo>
                  <a:lnTo>
                    <a:pt x="5920967" y="0"/>
                  </a:lnTo>
                  <a:lnTo>
                    <a:pt x="5920967" y="1356364"/>
                  </a:lnTo>
                  <a:lnTo>
                    <a:pt x="0" y="1356364"/>
                  </a:lnTo>
                  <a:close/>
                </a:path>
              </a:pathLst>
            </a:custGeom>
            <a:solidFill>
              <a:srgbClr val="C9C2AF">
                <a:alpha val="83922"/>
              </a:srgbClr>
            </a:solidFill>
          </p:spPr>
        </p:sp>
      </p:grpSp>
      <p:sp>
        <p:nvSpPr>
          <p:cNvPr name="TextBox 6" id="6"/>
          <p:cNvSpPr txBox="true"/>
          <p:nvPr/>
        </p:nvSpPr>
        <p:spPr>
          <a:xfrm rot="0">
            <a:off x="1500933" y="2672995"/>
            <a:ext cx="10635281" cy="1308100"/>
          </a:xfrm>
          <a:prstGeom prst="rect">
            <a:avLst/>
          </a:prstGeom>
        </p:spPr>
        <p:txBody>
          <a:bodyPr anchor="t" rtlCol="false" tIns="0" lIns="0" bIns="0" rIns="0">
            <a:spAutoFit/>
          </a:bodyPr>
          <a:lstStyle/>
          <a:p>
            <a:pPr algn="l">
              <a:lnSpc>
                <a:spcPts val="3499"/>
              </a:lnSpc>
            </a:pPr>
            <a:r>
              <a:rPr lang="en-US" sz="2499" spc="134">
                <a:solidFill>
                  <a:srgbClr val="2D2119"/>
                </a:solidFill>
                <a:latin typeface="Arimo"/>
                <a:ea typeface="Arimo"/>
                <a:cs typeface="Arimo"/>
                <a:sym typeface="Arimo"/>
              </a:rPr>
              <a:t>Lentils are part of the fibre-rich grains family, with loads of fibre for digestive health. They taste- great in soups or salads and provide protein, making them ideal for high-fibre plant-based foods.</a:t>
            </a:r>
          </a:p>
        </p:txBody>
      </p:sp>
      <p:sp>
        <p:nvSpPr>
          <p:cNvPr name="TextBox 7" id="7"/>
          <p:cNvSpPr txBox="true"/>
          <p:nvPr/>
        </p:nvSpPr>
        <p:spPr>
          <a:xfrm rot="0">
            <a:off x="5375167" y="885825"/>
            <a:ext cx="11552552" cy="977900"/>
          </a:xfrm>
          <a:prstGeom prst="rect">
            <a:avLst/>
          </a:prstGeom>
        </p:spPr>
        <p:txBody>
          <a:bodyPr anchor="t" rtlCol="false" tIns="0" lIns="0" bIns="0" rIns="0">
            <a:spAutoFit/>
          </a:bodyPr>
          <a:lstStyle/>
          <a:p>
            <a:pPr algn="r">
              <a:lnSpc>
                <a:spcPts val="7974"/>
              </a:lnSpc>
            </a:pPr>
            <a:r>
              <a:rPr lang="en-US" b="true" sz="5499" spc="489">
                <a:solidFill>
                  <a:srgbClr val="2D2119"/>
                </a:solidFill>
                <a:latin typeface="Raleway Bold"/>
                <a:ea typeface="Raleway Bold"/>
                <a:cs typeface="Raleway Bold"/>
                <a:sym typeface="Raleway Bold"/>
              </a:rPr>
              <a:t>LENTILS: TINY BUT MIGHTY</a:t>
            </a:r>
          </a:p>
        </p:txBody>
      </p:sp>
      <p:sp>
        <p:nvSpPr>
          <p:cNvPr name="Freeform 8" id="8"/>
          <p:cNvSpPr/>
          <p:nvPr/>
        </p:nvSpPr>
        <p:spPr>
          <a:xfrm flipH="false" flipV="false" rot="0">
            <a:off x="0" y="0"/>
            <a:ext cx="1938945" cy="1938945"/>
          </a:xfrm>
          <a:custGeom>
            <a:avLst/>
            <a:gdLst/>
            <a:ahLst/>
            <a:cxnLst/>
            <a:rect r="r" b="b" t="t" l="l"/>
            <a:pathLst>
              <a:path h="1938945" w="1938945">
                <a:moveTo>
                  <a:pt x="0" y="0"/>
                </a:moveTo>
                <a:lnTo>
                  <a:pt x="1938945" y="0"/>
                </a:lnTo>
                <a:lnTo>
                  <a:pt x="1938945" y="1938945"/>
                </a:lnTo>
                <a:lnTo>
                  <a:pt x="0" y="1938945"/>
                </a:lnTo>
                <a:lnTo>
                  <a:pt x="0" y="0"/>
                </a:lnTo>
                <a:close/>
              </a:path>
            </a:pathLst>
          </a:custGeom>
          <a:blipFill>
            <a:blip r:embed="rId3"/>
            <a:stretch>
              <a:fillRect l="0" t="0" r="0" b="0"/>
            </a:stretch>
          </a:blipFill>
        </p:spPr>
      </p:sp>
      <p:sp>
        <p:nvSpPr>
          <p:cNvPr name="TextBox 9" id="9"/>
          <p:cNvSpPr txBox="true"/>
          <p:nvPr/>
        </p:nvSpPr>
        <p:spPr>
          <a:xfrm rot="0">
            <a:off x="13925247" y="-28169"/>
            <a:ext cx="4394040" cy="349250"/>
          </a:xfrm>
          <a:prstGeom prst="rect">
            <a:avLst/>
          </a:prstGeom>
        </p:spPr>
        <p:txBody>
          <a:bodyPr anchor="t" rtlCol="false" tIns="0" lIns="0" bIns="0" rIns="0">
            <a:spAutoFit/>
          </a:bodyPr>
          <a:lstStyle/>
          <a:p>
            <a:pPr algn="r">
              <a:lnSpc>
                <a:spcPts val="2800"/>
              </a:lnSpc>
            </a:pPr>
            <a:r>
              <a:rPr lang="en-US" sz="2000" b="true">
                <a:solidFill>
                  <a:srgbClr val="2D2119"/>
                </a:solidFill>
                <a:latin typeface="Canva Sans Bold"/>
                <a:ea typeface="Canva Sans Bold"/>
                <a:cs typeface="Canva Sans Bold"/>
                <a:sym typeface="Canva Sans Bold"/>
              </a:rPr>
              <a:t>Toll Free Number-- </a:t>
            </a:r>
            <a:r>
              <a:rPr lang="en-US" b="true" sz="2000" u="sng">
                <a:solidFill>
                  <a:srgbClr val="2D2119"/>
                </a:solidFill>
                <a:latin typeface="Canva Sans Bold"/>
                <a:ea typeface="Canva Sans Bold"/>
                <a:cs typeface="Canva Sans Bold"/>
                <a:sym typeface="Canva Sans Bold"/>
                <a:hlinkClick r:id="rId4" tooltip="tel:1800-5714-466"/>
              </a:rPr>
              <a:t>1800-5714-466</a:t>
            </a:r>
          </a:p>
        </p:txBody>
      </p:sp>
      <p:sp>
        <p:nvSpPr>
          <p:cNvPr name="TextBox 10" id="10"/>
          <p:cNvSpPr txBox="true"/>
          <p:nvPr/>
        </p:nvSpPr>
        <p:spPr>
          <a:xfrm rot="0">
            <a:off x="8602291" y="-29757"/>
            <a:ext cx="3619649" cy="349250"/>
          </a:xfrm>
          <a:prstGeom prst="rect">
            <a:avLst/>
          </a:prstGeom>
        </p:spPr>
        <p:txBody>
          <a:bodyPr anchor="t" rtlCol="false" tIns="0" lIns="0" bIns="0" rIns="0">
            <a:spAutoFit/>
          </a:bodyPr>
          <a:lstStyle/>
          <a:p>
            <a:pPr algn="ctr">
              <a:lnSpc>
                <a:spcPts val="2800"/>
              </a:lnSpc>
            </a:pPr>
            <a:r>
              <a:rPr lang="en-US" sz="2000" b="true">
                <a:solidFill>
                  <a:srgbClr val="2D2119"/>
                </a:solidFill>
                <a:latin typeface="Canva Sans Bold"/>
                <a:ea typeface="Canva Sans Bold"/>
                <a:cs typeface="Canva Sans Bold"/>
                <a:sym typeface="Canva Sans Bold"/>
              </a:rPr>
              <a:t>Email Us-- </a:t>
            </a:r>
            <a:r>
              <a:rPr lang="en-US" b="true" sz="2000" u="sng">
                <a:solidFill>
                  <a:srgbClr val="2D2119"/>
                </a:solidFill>
                <a:latin typeface="Canva Sans Bold"/>
                <a:ea typeface="Canva Sans Bold"/>
                <a:cs typeface="Canva Sans Bold"/>
                <a:sym typeface="Canva Sans Bold"/>
                <a:hlinkClick r:id="rId5" tooltip="mailto:care@fitpass.co.in"/>
              </a:rPr>
              <a:t>care@fitpass.co.in</a:t>
            </a: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378622" y="3018324"/>
            <a:ext cx="4410480" cy="6239976"/>
            <a:chOff x="0" y="0"/>
            <a:chExt cx="5880641" cy="8319968"/>
          </a:xfrm>
        </p:grpSpPr>
        <p:pic>
          <p:nvPicPr>
            <p:cNvPr name="Picture 3" id="3"/>
            <p:cNvPicPr>
              <a:picLocks noChangeAspect="true"/>
            </p:cNvPicPr>
            <p:nvPr/>
          </p:nvPicPr>
          <p:blipFill>
            <a:blip r:embed="rId2"/>
            <a:srcRect l="0" t="2925" r="0" b="2925"/>
            <a:stretch>
              <a:fillRect/>
            </a:stretch>
          </p:blipFill>
          <p:spPr>
            <a:xfrm flipH="false" flipV="false">
              <a:off x="0" y="0"/>
              <a:ext cx="5880641" cy="8319968"/>
            </a:xfrm>
            <a:prstGeom prst="rect">
              <a:avLst/>
            </a:prstGeom>
          </p:spPr>
        </p:pic>
      </p:grpSp>
      <p:grpSp>
        <p:nvGrpSpPr>
          <p:cNvPr name="Group 4" id="4"/>
          <p:cNvGrpSpPr/>
          <p:nvPr/>
        </p:nvGrpSpPr>
        <p:grpSpPr>
          <a:xfrm rot="0">
            <a:off x="13205872" y="414407"/>
            <a:ext cx="4274052" cy="8843893"/>
            <a:chOff x="0" y="0"/>
            <a:chExt cx="5698736" cy="11791857"/>
          </a:xfrm>
        </p:grpSpPr>
        <p:pic>
          <p:nvPicPr>
            <p:cNvPr name="Picture 5" id="5"/>
            <p:cNvPicPr>
              <a:picLocks noChangeAspect="true"/>
            </p:cNvPicPr>
            <p:nvPr/>
          </p:nvPicPr>
          <p:blipFill>
            <a:blip r:embed="rId2"/>
            <a:srcRect l="13688" t="0" r="13688" b="0"/>
            <a:stretch>
              <a:fillRect/>
            </a:stretch>
          </p:blipFill>
          <p:spPr>
            <a:xfrm flipH="false" flipV="false">
              <a:off x="0" y="0"/>
              <a:ext cx="5698736" cy="11791857"/>
            </a:xfrm>
            <a:prstGeom prst="rect">
              <a:avLst/>
            </a:prstGeom>
          </p:spPr>
        </p:pic>
      </p:grpSp>
      <p:sp>
        <p:nvSpPr>
          <p:cNvPr name="TextBox 6" id="6"/>
          <p:cNvSpPr txBox="true"/>
          <p:nvPr/>
        </p:nvSpPr>
        <p:spPr>
          <a:xfrm rot="0">
            <a:off x="6415278" y="5089250"/>
            <a:ext cx="4206618" cy="3498850"/>
          </a:xfrm>
          <a:prstGeom prst="rect">
            <a:avLst/>
          </a:prstGeom>
        </p:spPr>
        <p:txBody>
          <a:bodyPr anchor="t" rtlCol="false" tIns="0" lIns="0" bIns="0" rIns="0">
            <a:spAutoFit/>
          </a:bodyPr>
          <a:lstStyle/>
          <a:p>
            <a:pPr algn="l">
              <a:lnSpc>
                <a:spcPts val="3499"/>
              </a:lnSpc>
            </a:pPr>
            <a:r>
              <a:rPr lang="en-US" sz="2499" spc="134">
                <a:solidFill>
                  <a:srgbClr val="2D2119"/>
                </a:solidFill>
                <a:latin typeface="Arimo"/>
                <a:ea typeface="Arimo"/>
                <a:cs typeface="Arimo"/>
                <a:sym typeface="Arimo"/>
              </a:rPr>
              <a:t>These tiny seeds pack a huge amount of fibre for weight loss and help keep things moving in the digestive system. Sprinkle chia seeds on yoghurt, oats, or in a smoothie for a quick fibre boost.</a:t>
            </a:r>
          </a:p>
        </p:txBody>
      </p:sp>
      <p:grpSp>
        <p:nvGrpSpPr>
          <p:cNvPr name="Group 7" id="7"/>
          <p:cNvGrpSpPr/>
          <p:nvPr/>
        </p:nvGrpSpPr>
        <p:grpSpPr>
          <a:xfrm rot="0">
            <a:off x="7063154" y="1087144"/>
            <a:ext cx="8279744" cy="2971142"/>
            <a:chOff x="0" y="0"/>
            <a:chExt cx="3020473" cy="1083881"/>
          </a:xfrm>
        </p:grpSpPr>
        <p:sp>
          <p:nvSpPr>
            <p:cNvPr name="Freeform 8" id="8"/>
            <p:cNvSpPr/>
            <p:nvPr/>
          </p:nvSpPr>
          <p:spPr>
            <a:xfrm flipH="false" flipV="false" rot="0">
              <a:off x="0" y="0"/>
              <a:ext cx="3020473" cy="1083880"/>
            </a:xfrm>
            <a:custGeom>
              <a:avLst/>
              <a:gdLst/>
              <a:ahLst/>
              <a:cxnLst/>
              <a:rect r="r" b="b" t="t" l="l"/>
              <a:pathLst>
                <a:path h="1083880" w="3020473">
                  <a:moveTo>
                    <a:pt x="0" y="0"/>
                  </a:moveTo>
                  <a:lnTo>
                    <a:pt x="3020473" y="0"/>
                  </a:lnTo>
                  <a:lnTo>
                    <a:pt x="3020473" y="1083880"/>
                  </a:lnTo>
                  <a:lnTo>
                    <a:pt x="0" y="1083880"/>
                  </a:lnTo>
                  <a:close/>
                </a:path>
              </a:pathLst>
            </a:custGeom>
            <a:solidFill>
              <a:srgbClr val="C9C2AF">
                <a:alpha val="83922"/>
              </a:srgbClr>
            </a:solidFill>
          </p:spPr>
        </p:sp>
      </p:grpSp>
      <p:sp>
        <p:nvSpPr>
          <p:cNvPr name="TextBox 9" id="9"/>
          <p:cNvSpPr txBox="true"/>
          <p:nvPr/>
        </p:nvSpPr>
        <p:spPr>
          <a:xfrm rot="0">
            <a:off x="7892411" y="1414648"/>
            <a:ext cx="7229863" cy="2457450"/>
          </a:xfrm>
          <a:prstGeom prst="rect">
            <a:avLst/>
          </a:prstGeom>
        </p:spPr>
        <p:txBody>
          <a:bodyPr anchor="t" rtlCol="false" tIns="0" lIns="0" bIns="0" rIns="0">
            <a:spAutoFit/>
          </a:bodyPr>
          <a:lstStyle/>
          <a:p>
            <a:pPr algn="l">
              <a:lnSpc>
                <a:spcPts val="6525"/>
              </a:lnSpc>
            </a:pPr>
            <a:r>
              <a:rPr lang="en-US" b="true" sz="4500" spc="400">
                <a:solidFill>
                  <a:srgbClr val="2D2119"/>
                </a:solidFill>
                <a:latin typeface="Raleway Bold"/>
                <a:ea typeface="Raleway Bold"/>
                <a:cs typeface="Raleway Bold"/>
                <a:sym typeface="Raleway Bold"/>
              </a:rPr>
              <a:t>CHIA SEEDS: THE FIBRE-PACKED TOPPERS</a:t>
            </a:r>
          </a:p>
        </p:txBody>
      </p:sp>
      <p:sp>
        <p:nvSpPr>
          <p:cNvPr name="Freeform 10" id="10"/>
          <p:cNvSpPr/>
          <p:nvPr/>
        </p:nvSpPr>
        <p:spPr>
          <a:xfrm flipH="false" flipV="false" rot="0">
            <a:off x="0" y="0"/>
            <a:ext cx="1938945" cy="1938945"/>
          </a:xfrm>
          <a:custGeom>
            <a:avLst/>
            <a:gdLst/>
            <a:ahLst/>
            <a:cxnLst/>
            <a:rect r="r" b="b" t="t" l="l"/>
            <a:pathLst>
              <a:path h="1938945" w="1938945">
                <a:moveTo>
                  <a:pt x="0" y="0"/>
                </a:moveTo>
                <a:lnTo>
                  <a:pt x="1938945" y="0"/>
                </a:lnTo>
                <a:lnTo>
                  <a:pt x="1938945" y="1938945"/>
                </a:lnTo>
                <a:lnTo>
                  <a:pt x="0" y="1938945"/>
                </a:lnTo>
                <a:lnTo>
                  <a:pt x="0" y="0"/>
                </a:lnTo>
                <a:close/>
              </a:path>
            </a:pathLst>
          </a:custGeom>
          <a:blipFill>
            <a:blip r:embed="rId3"/>
            <a:stretch>
              <a:fillRect l="0" t="0" r="0" b="0"/>
            </a:stretch>
          </a:blipFill>
        </p:spPr>
      </p:sp>
      <p:grpSp>
        <p:nvGrpSpPr>
          <p:cNvPr name="Group 11" id="11"/>
          <p:cNvGrpSpPr/>
          <p:nvPr/>
        </p:nvGrpSpPr>
        <p:grpSpPr>
          <a:xfrm rot="0">
            <a:off x="8672374" y="17868"/>
            <a:ext cx="9615626" cy="303212"/>
            <a:chOff x="0" y="0"/>
            <a:chExt cx="12820834" cy="404283"/>
          </a:xfrm>
        </p:grpSpPr>
        <p:sp>
          <p:nvSpPr>
            <p:cNvPr name="TextBox 12" id="12"/>
            <p:cNvSpPr txBox="true"/>
            <p:nvPr/>
          </p:nvSpPr>
          <p:spPr>
            <a:xfrm rot="0">
              <a:off x="7022895" y="-47625"/>
              <a:ext cx="5797940" cy="449792"/>
            </a:xfrm>
            <a:prstGeom prst="rect">
              <a:avLst/>
            </a:prstGeom>
          </p:spPr>
          <p:txBody>
            <a:bodyPr anchor="t" rtlCol="false" tIns="0" lIns="0" bIns="0" rIns="0">
              <a:spAutoFit/>
            </a:bodyPr>
            <a:lstStyle/>
            <a:p>
              <a:pPr algn="r">
                <a:lnSpc>
                  <a:spcPts val="2800"/>
                </a:lnSpc>
              </a:pPr>
              <a:r>
                <a:rPr lang="en-US" sz="2000" b="true">
                  <a:solidFill>
                    <a:srgbClr val="2D2119"/>
                  </a:solidFill>
                  <a:latin typeface="Canva Sans Bold"/>
                  <a:ea typeface="Canva Sans Bold"/>
                  <a:cs typeface="Canva Sans Bold"/>
                  <a:sym typeface="Canva Sans Bold"/>
                </a:rPr>
                <a:t>Toll Free Number-- </a:t>
              </a:r>
              <a:r>
                <a:rPr lang="en-US" b="true" sz="2000" u="sng">
                  <a:solidFill>
                    <a:srgbClr val="2D2119"/>
                  </a:solidFill>
                  <a:latin typeface="Canva Sans Bold"/>
                  <a:ea typeface="Canva Sans Bold"/>
                  <a:cs typeface="Canva Sans Bold"/>
                  <a:sym typeface="Canva Sans Bold"/>
                  <a:hlinkClick r:id="rId4" tooltip="tel:1800-5714-466"/>
                </a:rPr>
                <a:t>1800-5714-466</a:t>
              </a:r>
            </a:p>
          </p:txBody>
        </p:sp>
        <p:sp>
          <p:nvSpPr>
            <p:cNvPr name="TextBox 13" id="13"/>
            <p:cNvSpPr txBox="true"/>
            <p:nvPr/>
          </p:nvSpPr>
          <p:spPr>
            <a:xfrm rot="0">
              <a:off x="0" y="-45508"/>
              <a:ext cx="4826198" cy="449792"/>
            </a:xfrm>
            <a:prstGeom prst="rect">
              <a:avLst/>
            </a:prstGeom>
          </p:spPr>
          <p:txBody>
            <a:bodyPr anchor="t" rtlCol="false" tIns="0" lIns="0" bIns="0" rIns="0">
              <a:spAutoFit/>
            </a:bodyPr>
            <a:lstStyle/>
            <a:p>
              <a:pPr algn="ctr">
                <a:lnSpc>
                  <a:spcPts val="2800"/>
                </a:lnSpc>
              </a:pPr>
              <a:r>
                <a:rPr lang="en-US" sz="2000" b="true">
                  <a:solidFill>
                    <a:srgbClr val="2D2119"/>
                  </a:solidFill>
                  <a:latin typeface="Canva Sans Bold"/>
                  <a:ea typeface="Canva Sans Bold"/>
                  <a:cs typeface="Canva Sans Bold"/>
                  <a:sym typeface="Canva Sans Bold"/>
                </a:rPr>
                <a:t>Email Us-- </a:t>
              </a:r>
              <a:r>
                <a:rPr lang="en-US" b="true" sz="2000" u="sng">
                  <a:solidFill>
                    <a:srgbClr val="2D2119"/>
                  </a:solidFill>
                  <a:latin typeface="Canva Sans Bold"/>
                  <a:ea typeface="Canva Sans Bold"/>
                  <a:cs typeface="Canva Sans Bold"/>
                  <a:sym typeface="Canva Sans Bold"/>
                  <a:hlinkClick r:id="rId5" tooltip="mailto:care@fitpass.co.in"/>
                </a:rPr>
                <a:t>care@fitpass.co.in</a:t>
              </a:r>
            </a:p>
          </p:txBody>
        </p:sp>
      </p:gr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2399730" y="0"/>
            <a:ext cx="5888270" cy="10287000"/>
            <a:chOff x="0" y="0"/>
            <a:chExt cx="7851027" cy="13716000"/>
          </a:xfrm>
        </p:grpSpPr>
        <p:pic>
          <p:nvPicPr>
            <p:cNvPr name="Picture 3" id="3"/>
            <p:cNvPicPr>
              <a:picLocks noChangeAspect="true"/>
            </p:cNvPicPr>
            <p:nvPr/>
          </p:nvPicPr>
          <p:blipFill>
            <a:blip r:embed="rId2"/>
            <a:srcRect l="6991" t="0" r="6991" b="0"/>
            <a:stretch>
              <a:fillRect/>
            </a:stretch>
          </p:blipFill>
          <p:spPr>
            <a:xfrm flipH="false" flipV="false">
              <a:off x="0" y="0"/>
              <a:ext cx="7851027" cy="13716000"/>
            </a:xfrm>
            <a:prstGeom prst="rect">
              <a:avLst/>
            </a:prstGeom>
          </p:spPr>
        </p:pic>
      </p:grpSp>
      <p:grpSp>
        <p:nvGrpSpPr>
          <p:cNvPr name="Group 4" id="4"/>
          <p:cNvGrpSpPr/>
          <p:nvPr/>
        </p:nvGrpSpPr>
        <p:grpSpPr>
          <a:xfrm rot="0">
            <a:off x="0" y="2306451"/>
            <a:ext cx="3032694" cy="3108554"/>
            <a:chOff x="0" y="0"/>
            <a:chExt cx="4043591" cy="4144738"/>
          </a:xfrm>
        </p:grpSpPr>
        <p:pic>
          <p:nvPicPr>
            <p:cNvPr name="Picture 5" id="5"/>
            <p:cNvPicPr>
              <a:picLocks noChangeAspect="true"/>
            </p:cNvPicPr>
            <p:nvPr/>
          </p:nvPicPr>
          <p:blipFill>
            <a:blip r:embed="rId3"/>
            <a:srcRect l="17539" t="0" r="17539" b="0"/>
            <a:stretch>
              <a:fillRect/>
            </a:stretch>
          </p:blipFill>
          <p:spPr>
            <a:xfrm flipH="false" flipV="false">
              <a:off x="0" y="0"/>
              <a:ext cx="4043591" cy="4144738"/>
            </a:xfrm>
            <a:prstGeom prst="rect">
              <a:avLst/>
            </a:prstGeom>
          </p:spPr>
        </p:pic>
      </p:grpSp>
      <p:grpSp>
        <p:nvGrpSpPr>
          <p:cNvPr name="Group 6" id="6"/>
          <p:cNvGrpSpPr/>
          <p:nvPr/>
        </p:nvGrpSpPr>
        <p:grpSpPr>
          <a:xfrm rot="0">
            <a:off x="3570003" y="2306451"/>
            <a:ext cx="3032694" cy="3108554"/>
            <a:chOff x="0" y="0"/>
            <a:chExt cx="4043591" cy="4144738"/>
          </a:xfrm>
        </p:grpSpPr>
        <p:pic>
          <p:nvPicPr>
            <p:cNvPr name="Picture 7" id="7"/>
            <p:cNvPicPr>
              <a:picLocks noChangeAspect="true"/>
            </p:cNvPicPr>
            <p:nvPr/>
          </p:nvPicPr>
          <p:blipFill>
            <a:blip r:embed="rId4"/>
            <a:srcRect l="17539" t="0" r="17539" b="0"/>
            <a:stretch>
              <a:fillRect/>
            </a:stretch>
          </p:blipFill>
          <p:spPr>
            <a:xfrm flipH="false" flipV="false">
              <a:off x="0" y="0"/>
              <a:ext cx="4043591" cy="4144738"/>
            </a:xfrm>
            <a:prstGeom prst="rect">
              <a:avLst/>
            </a:prstGeom>
          </p:spPr>
        </p:pic>
      </p:grpSp>
      <p:sp>
        <p:nvSpPr>
          <p:cNvPr name="TextBox 8" id="8"/>
          <p:cNvSpPr txBox="true"/>
          <p:nvPr/>
        </p:nvSpPr>
        <p:spPr>
          <a:xfrm rot="0">
            <a:off x="7250421" y="2739953"/>
            <a:ext cx="4762452" cy="3060700"/>
          </a:xfrm>
          <a:prstGeom prst="rect">
            <a:avLst/>
          </a:prstGeom>
        </p:spPr>
        <p:txBody>
          <a:bodyPr anchor="t" rtlCol="false" tIns="0" lIns="0" bIns="0" rIns="0">
            <a:spAutoFit/>
          </a:bodyPr>
          <a:lstStyle/>
          <a:p>
            <a:pPr algn="l">
              <a:lnSpc>
                <a:spcPts val="3499"/>
              </a:lnSpc>
            </a:pPr>
            <a:r>
              <a:rPr lang="en-US" sz="2499" spc="134">
                <a:solidFill>
                  <a:srgbClr val="2D2119"/>
                </a:solidFill>
                <a:latin typeface="Arimo"/>
                <a:ea typeface="Arimo"/>
                <a:cs typeface="Arimo"/>
                <a:sym typeface="Arimo"/>
              </a:rPr>
              <a:t>Almonds make a great snack and are rich in fibre for heart health. They’re also packed with healthy fats. A handful of almonds daily can support your heart and keep you feeling full longer.</a:t>
            </a:r>
          </a:p>
        </p:txBody>
      </p:sp>
      <p:sp>
        <p:nvSpPr>
          <p:cNvPr name="TextBox 9" id="9"/>
          <p:cNvSpPr txBox="true"/>
          <p:nvPr/>
        </p:nvSpPr>
        <p:spPr>
          <a:xfrm rot="0">
            <a:off x="1516347" y="6493255"/>
            <a:ext cx="8115300" cy="2249458"/>
          </a:xfrm>
          <a:prstGeom prst="rect">
            <a:avLst/>
          </a:prstGeom>
        </p:spPr>
        <p:txBody>
          <a:bodyPr anchor="t" rtlCol="false" tIns="0" lIns="0" bIns="0" rIns="0">
            <a:spAutoFit/>
          </a:bodyPr>
          <a:lstStyle/>
          <a:p>
            <a:pPr algn="l">
              <a:lnSpc>
                <a:spcPts val="9063"/>
              </a:lnSpc>
            </a:pPr>
            <a:r>
              <a:rPr lang="en-US" b="true" sz="6250" spc="556">
                <a:solidFill>
                  <a:srgbClr val="2D2119"/>
                </a:solidFill>
                <a:latin typeface="Raleway Bold"/>
                <a:ea typeface="Raleway Bold"/>
                <a:cs typeface="Raleway Bold"/>
                <a:sym typeface="Raleway Bold"/>
              </a:rPr>
              <a:t>ALMONDS: THE CRUNCHY BOOST</a:t>
            </a:r>
          </a:p>
        </p:txBody>
      </p:sp>
      <p:sp>
        <p:nvSpPr>
          <p:cNvPr name="Freeform 10" id="10"/>
          <p:cNvSpPr/>
          <p:nvPr/>
        </p:nvSpPr>
        <p:spPr>
          <a:xfrm flipH="false" flipV="false" rot="0">
            <a:off x="0" y="0"/>
            <a:ext cx="1938945" cy="1938945"/>
          </a:xfrm>
          <a:custGeom>
            <a:avLst/>
            <a:gdLst/>
            <a:ahLst/>
            <a:cxnLst/>
            <a:rect r="r" b="b" t="t" l="l"/>
            <a:pathLst>
              <a:path h="1938945" w="1938945">
                <a:moveTo>
                  <a:pt x="0" y="0"/>
                </a:moveTo>
                <a:lnTo>
                  <a:pt x="1938945" y="0"/>
                </a:lnTo>
                <a:lnTo>
                  <a:pt x="1938945" y="1938945"/>
                </a:lnTo>
                <a:lnTo>
                  <a:pt x="0" y="1938945"/>
                </a:lnTo>
                <a:lnTo>
                  <a:pt x="0" y="0"/>
                </a:lnTo>
                <a:close/>
              </a:path>
            </a:pathLst>
          </a:custGeom>
          <a:blipFill>
            <a:blip r:embed="rId5"/>
            <a:stretch>
              <a:fillRect l="0" t="0" r="0" b="0"/>
            </a:stretch>
          </a:blipFill>
        </p:spPr>
      </p:sp>
      <p:grpSp>
        <p:nvGrpSpPr>
          <p:cNvPr name="Group 11" id="11"/>
          <p:cNvGrpSpPr/>
          <p:nvPr/>
        </p:nvGrpSpPr>
        <p:grpSpPr>
          <a:xfrm rot="0">
            <a:off x="2748392" y="0"/>
            <a:ext cx="9615626" cy="303212"/>
            <a:chOff x="0" y="0"/>
            <a:chExt cx="12820834" cy="404283"/>
          </a:xfrm>
        </p:grpSpPr>
        <p:sp>
          <p:nvSpPr>
            <p:cNvPr name="TextBox 12" id="12"/>
            <p:cNvSpPr txBox="true"/>
            <p:nvPr/>
          </p:nvSpPr>
          <p:spPr>
            <a:xfrm rot="0">
              <a:off x="7022895" y="-47625"/>
              <a:ext cx="5797940" cy="449792"/>
            </a:xfrm>
            <a:prstGeom prst="rect">
              <a:avLst/>
            </a:prstGeom>
          </p:spPr>
          <p:txBody>
            <a:bodyPr anchor="t" rtlCol="false" tIns="0" lIns="0" bIns="0" rIns="0">
              <a:spAutoFit/>
            </a:bodyPr>
            <a:lstStyle/>
            <a:p>
              <a:pPr algn="r">
                <a:lnSpc>
                  <a:spcPts val="2800"/>
                </a:lnSpc>
              </a:pPr>
              <a:r>
                <a:rPr lang="en-US" sz="2000" b="true">
                  <a:solidFill>
                    <a:srgbClr val="2D2119"/>
                  </a:solidFill>
                  <a:latin typeface="Canva Sans Bold"/>
                  <a:ea typeface="Canva Sans Bold"/>
                  <a:cs typeface="Canva Sans Bold"/>
                  <a:sym typeface="Canva Sans Bold"/>
                </a:rPr>
                <a:t>Toll Free Number-- </a:t>
              </a:r>
              <a:r>
                <a:rPr lang="en-US" b="true" sz="2000" u="sng">
                  <a:solidFill>
                    <a:srgbClr val="2D2119"/>
                  </a:solidFill>
                  <a:latin typeface="Canva Sans Bold"/>
                  <a:ea typeface="Canva Sans Bold"/>
                  <a:cs typeface="Canva Sans Bold"/>
                  <a:sym typeface="Canva Sans Bold"/>
                  <a:hlinkClick r:id="rId6" tooltip="tel:1800-5714-466"/>
                </a:rPr>
                <a:t>1800-5714-466</a:t>
              </a:r>
            </a:p>
          </p:txBody>
        </p:sp>
        <p:sp>
          <p:nvSpPr>
            <p:cNvPr name="TextBox 13" id="13"/>
            <p:cNvSpPr txBox="true"/>
            <p:nvPr/>
          </p:nvSpPr>
          <p:spPr>
            <a:xfrm rot="0">
              <a:off x="0" y="-45508"/>
              <a:ext cx="4826198" cy="449792"/>
            </a:xfrm>
            <a:prstGeom prst="rect">
              <a:avLst/>
            </a:prstGeom>
          </p:spPr>
          <p:txBody>
            <a:bodyPr anchor="t" rtlCol="false" tIns="0" lIns="0" bIns="0" rIns="0">
              <a:spAutoFit/>
            </a:bodyPr>
            <a:lstStyle/>
            <a:p>
              <a:pPr algn="ctr">
                <a:lnSpc>
                  <a:spcPts val="2800"/>
                </a:lnSpc>
              </a:pPr>
              <a:r>
                <a:rPr lang="en-US" sz="2000" b="true">
                  <a:solidFill>
                    <a:srgbClr val="2D2119"/>
                  </a:solidFill>
                  <a:latin typeface="Canva Sans Bold"/>
                  <a:ea typeface="Canva Sans Bold"/>
                  <a:cs typeface="Canva Sans Bold"/>
                  <a:sym typeface="Canva Sans Bold"/>
                </a:rPr>
                <a:t>Email Us-- </a:t>
              </a:r>
              <a:r>
                <a:rPr lang="en-US" b="true" sz="2000" u="sng">
                  <a:solidFill>
                    <a:srgbClr val="2D2119"/>
                  </a:solidFill>
                  <a:latin typeface="Canva Sans Bold"/>
                  <a:ea typeface="Canva Sans Bold"/>
                  <a:cs typeface="Canva Sans Bold"/>
                  <a:sym typeface="Canva Sans Bold"/>
                  <a:hlinkClick r:id="rId7" tooltip="mailto:care@fitpass.co.in"/>
                </a:rPr>
                <a:t>care@fitpass.co.in</a:t>
              </a:r>
            </a:p>
          </p:txBody>
        </p:sp>
      </p:gr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8267404" y="436660"/>
            <a:ext cx="5347402" cy="9490733"/>
            <a:chOff x="0" y="0"/>
            <a:chExt cx="1950747" cy="3462245"/>
          </a:xfrm>
        </p:grpSpPr>
        <p:sp>
          <p:nvSpPr>
            <p:cNvPr name="Freeform 3" id="3"/>
            <p:cNvSpPr/>
            <p:nvPr/>
          </p:nvSpPr>
          <p:spPr>
            <a:xfrm flipH="false" flipV="false" rot="0">
              <a:off x="0" y="0"/>
              <a:ext cx="1950747" cy="3462245"/>
            </a:xfrm>
            <a:custGeom>
              <a:avLst/>
              <a:gdLst/>
              <a:ahLst/>
              <a:cxnLst/>
              <a:rect r="r" b="b" t="t" l="l"/>
              <a:pathLst>
                <a:path h="3462245" w="1950747">
                  <a:moveTo>
                    <a:pt x="0" y="0"/>
                  </a:moveTo>
                  <a:lnTo>
                    <a:pt x="1950747" y="0"/>
                  </a:lnTo>
                  <a:lnTo>
                    <a:pt x="1950747" y="3462245"/>
                  </a:lnTo>
                  <a:lnTo>
                    <a:pt x="0" y="3462245"/>
                  </a:lnTo>
                  <a:close/>
                </a:path>
              </a:pathLst>
            </a:custGeom>
            <a:solidFill>
              <a:srgbClr val="C9C2AF">
                <a:alpha val="83922"/>
              </a:srgbClr>
            </a:solidFill>
          </p:spPr>
        </p:sp>
      </p:grpSp>
      <p:grpSp>
        <p:nvGrpSpPr>
          <p:cNvPr name="Group 4" id="4"/>
          <p:cNvGrpSpPr/>
          <p:nvPr/>
        </p:nvGrpSpPr>
        <p:grpSpPr>
          <a:xfrm rot="0">
            <a:off x="12012873" y="1521708"/>
            <a:ext cx="5163619" cy="7800473"/>
            <a:chOff x="0" y="0"/>
            <a:chExt cx="6884825" cy="10400630"/>
          </a:xfrm>
        </p:grpSpPr>
        <p:pic>
          <p:nvPicPr>
            <p:cNvPr name="Picture 5" id="5"/>
            <p:cNvPicPr>
              <a:picLocks noChangeAspect="true"/>
            </p:cNvPicPr>
            <p:nvPr/>
          </p:nvPicPr>
          <p:blipFill>
            <a:blip r:embed="rId2"/>
            <a:srcRect l="262" t="0" r="262" b="0"/>
            <a:stretch>
              <a:fillRect/>
            </a:stretch>
          </p:blipFill>
          <p:spPr>
            <a:xfrm flipH="false" flipV="false">
              <a:off x="0" y="0"/>
              <a:ext cx="6884825" cy="10400630"/>
            </a:xfrm>
            <a:prstGeom prst="rect">
              <a:avLst/>
            </a:prstGeom>
          </p:spPr>
        </p:pic>
      </p:grpSp>
      <p:grpSp>
        <p:nvGrpSpPr>
          <p:cNvPr name="Group 6" id="6"/>
          <p:cNvGrpSpPr/>
          <p:nvPr/>
        </p:nvGrpSpPr>
        <p:grpSpPr>
          <a:xfrm rot="0">
            <a:off x="0" y="652311"/>
            <a:ext cx="1028700" cy="8090402"/>
            <a:chOff x="0" y="0"/>
            <a:chExt cx="375273" cy="2951400"/>
          </a:xfrm>
        </p:grpSpPr>
        <p:sp>
          <p:nvSpPr>
            <p:cNvPr name="Freeform 7" id="7"/>
            <p:cNvSpPr/>
            <p:nvPr/>
          </p:nvSpPr>
          <p:spPr>
            <a:xfrm flipH="false" flipV="false" rot="0">
              <a:off x="0" y="0"/>
              <a:ext cx="375273" cy="2951400"/>
            </a:xfrm>
            <a:custGeom>
              <a:avLst/>
              <a:gdLst/>
              <a:ahLst/>
              <a:cxnLst/>
              <a:rect r="r" b="b" t="t" l="l"/>
              <a:pathLst>
                <a:path h="2951400" w="375273">
                  <a:moveTo>
                    <a:pt x="0" y="0"/>
                  </a:moveTo>
                  <a:lnTo>
                    <a:pt x="375273" y="0"/>
                  </a:lnTo>
                  <a:lnTo>
                    <a:pt x="375273" y="2951400"/>
                  </a:lnTo>
                  <a:lnTo>
                    <a:pt x="0" y="2951400"/>
                  </a:lnTo>
                  <a:close/>
                </a:path>
              </a:pathLst>
            </a:custGeom>
            <a:solidFill>
              <a:srgbClr val="C9C2AF">
                <a:alpha val="83922"/>
              </a:srgbClr>
            </a:solidFill>
          </p:spPr>
        </p:sp>
      </p:grpSp>
      <p:sp>
        <p:nvSpPr>
          <p:cNvPr name="TextBox 8" id="8"/>
          <p:cNvSpPr txBox="true"/>
          <p:nvPr/>
        </p:nvSpPr>
        <p:spPr>
          <a:xfrm rot="0">
            <a:off x="1333425" y="4367563"/>
            <a:ext cx="4319219" cy="3060700"/>
          </a:xfrm>
          <a:prstGeom prst="rect">
            <a:avLst/>
          </a:prstGeom>
        </p:spPr>
        <p:txBody>
          <a:bodyPr anchor="t" rtlCol="false" tIns="0" lIns="0" bIns="0" rIns="0">
            <a:spAutoFit/>
          </a:bodyPr>
          <a:lstStyle/>
          <a:p>
            <a:pPr algn="l">
              <a:lnSpc>
                <a:spcPts val="3499"/>
              </a:lnSpc>
            </a:pPr>
            <a:r>
              <a:rPr lang="en-US" sz="2499" spc="134">
                <a:solidFill>
                  <a:srgbClr val="2D2119"/>
                </a:solidFill>
                <a:latin typeface="Arimo"/>
                <a:ea typeface="Arimo"/>
                <a:cs typeface="Arimo"/>
                <a:sym typeface="Arimo"/>
              </a:rPr>
              <a:t>Bananas offer soluble fibre and are great for energy before or after your </a:t>
            </a:r>
            <a:r>
              <a:rPr lang="en-US" sz="2499" spc="134" u="sng">
                <a:solidFill>
                  <a:srgbClr val="2D2119"/>
                </a:solidFill>
                <a:latin typeface="Arimo"/>
                <a:ea typeface="Arimo"/>
                <a:cs typeface="Arimo"/>
                <a:sym typeface="Arimo"/>
                <a:hlinkClick r:id="rId3" tooltip="https://fitpass.co.in/aerobics-and-cardio-workouts-near-me"/>
              </a:rPr>
              <a:t>cardio workouts</a:t>
            </a:r>
            <a:r>
              <a:rPr lang="en-US" sz="2499" spc="134">
                <a:solidFill>
                  <a:srgbClr val="2D2119"/>
                </a:solidFill>
                <a:latin typeface="Arimo"/>
                <a:ea typeface="Arimo"/>
                <a:cs typeface="Arimo"/>
                <a:sym typeface="Arimo"/>
              </a:rPr>
              <a:t>. Easy to digest and full of nutrients, they’re a top choice for a pre-workout snack.</a:t>
            </a:r>
          </a:p>
        </p:txBody>
      </p:sp>
      <p:sp>
        <p:nvSpPr>
          <p:cNvPr name="TextBox 9" id="9"/>
          <p:cNvSpPr txBox="true"/>
          <p:nvPr/>
        </p:nvSpPr>
        <p:spPr>
          <a:xfrm rot="0">
            <a:off x="1030535" y="866775"/>
            <a:ext cx="10496526" cy="2249458"/>
          </a:xfrm>
          <a:prstGeom prst="rect">
            <a:avLst/>
          </a:prstGeom>
        </p:spPr>
        <p:txBody>
          <a:bodyPr anchor="t" rtlCol="false" tIns="0" lIns="0" bIns="0" rIns="0">
            <a:spAutoFit/>
          </a:bodyPr>
          <a:lstStyle/>
          <a:p>
            <a:pPr algn="r">
              <a:lnSpc>
                <a:spcPts val="9063"/>
              </a:lnSpc>
            </a:pPr>
            <a:r>
              <a:rPr lang="en-US" b="true" sz="6250" spc="556">
                <a:solidFill>
                  <a:srgbClr val="2D2119"/>
                </a:solidFill>
                <a:latin typeface="Raleway Bold"/>
                <a:ea typeface="Raleway Bold"/>
                <a:cs typeface="Raleway Bold"/>
                <a:sym typeface="Raleway Bold"/>
              </a:rPr>
              <a:t>BANANAS: THE ENERGY FRUIT</a:t>
            </a:r>
          </a:p>
        </p:txBody>
      </p:sp>
      <p:sp>
        <p:nvSpPr>
          <p:cNvPr name="Freeform 10" id="10"/>
          <p:cNvSpPr/>
          <p:nvPr/>
        </p:nvSpPr>
        <p:spPr>
          <a:xfrm flipH="false" flipV="false" rot="0">
            <a:off x="0" y="0"/>
            <a:ext cx="1938945" cy="1938945"/>
          </a:xfrm>
          <a:custGeom>
            <a:avLst/>
            <a:gdLst/>
            <a:ahLst/>
            <a:cxnLst/>
            <a:rect r="r" b="b" t="t" l="l"/>
            <a:pathLst>
              <a:path h="1938945" w="1938945">
                <a:moveTo>
                  <a:pt x="0" y="0"/>
                </a:moveTo>
                <a:lnTo>
                  <a:pt x="1938945" y="0"/>
                </a:lnTo>
                <a:lnTo>
                  <a:pt x="1938945" y="1938945"/>
                </a:lnTo>
                <a:lnTo>
                  <a:pt x="0" y="1938945"/>
                </a:lnTo>
                <a:lnTo>
                  <a:pt x="0" y="0"/>
                </a:lnTo>
                <a:close/>
              </a:path>
            </a:pathLst>
          </a:custGeom>
          <a:blipFill>
            <a:blip r:embed="rId4"/>
            <a:stretch>
              <a:fillRect l="0" t="0" r="0" b="0"/>
            </a:stretch>
          </a:blipFill>
        </p:spPr>
      </p:sp>
      <p:grpSp>
        <p:nvGrpSpPr>
          <p:cNvPr name="Group 11" id="11"/>
          <p:cNvGrpSpPr/>
          <p:nvPr/>
        </p:nvGrpSpPr>
        <p:grpSpPr>
          <a:xfrm rot="0">
            <a:off x="8653022" y="-9393"/>
            <a:ext cx="9615626" cy="303212"/>
            <a:chOff x="0" y="0"/>
            <a:chExt cx="12820834" cy="404283"/>
          </a:xfrm>
        </p:grpSpPr>
        <p:sp>
          <p:nvSpPr>
            <p:cNvPr name="TextBox 12" id="12"/>
            <p:cNvSpPr txBox="true"/>
            <p:nvPr/>
          </p:nvSpPr>
          <p:spPr>
            <a:xfrm rot="0">
              <a:off x="7022895" y="-47625"/>
              <a:ext cx="5797940" cy="449792"/>
            </a:xfrm>
            <a:prstGeom prst="rect">
              <a:avLst/>
            </a:prstGeom>
          </p:spPr>
          <p:txBody>
            <a:bodyPr anchor="t" rtlCol="false" tIns="0" lIns="0" bIns="0" rIns="0">
              <a:spAutoFit/>
            </a:bodyPr>
            <a:lstStyle/>
            <a:p>
              <a:pPr algn="r">
                <a:lnSpc>
                  <a:spcPts val="2800"/>
                </a:lnSpc>
              </a:pPr>
              <a:r>
                <a:rPr lang="en-US" sz="2000" b="true">
                  <a:solidFill>
                    <a:srgbClr val="2D2119"/>
                  </a:solidFill>
                  <a:latin typeface="Canva Sans Bold"/>
                  <a:ea typeface="Canva Sans Bold"/>
                  <a:cs typeface="Canva Sans Bold"/>
                  <a:sym typeface="Canva Sans Bold"/>
                </a:rPr>
                <a:t>Toll Free Number-- </a:t>
              </a:r>
              <a:r>
                <a:rPr lang="en-US" b="true" sz="2000" u="sng">
                  <a:solidFill>
                    <a:srgbClr val="2D2119"/>
                  </a:solidFill>
                  <a:latin typeface="Canva Sans Bold"/>
                  <a:ea typeface="Canva Sans Bold"/>
                  <a:cs typeface="Canva Sans Bold"/>
                  <a:sym typeface="Canva Sans Bold"/>
                  <a:hlinkClick r:id="rId5" tooltip="tel:1800-5714-466"/>
                </a:rPr>
                <a:t>1800-5714-466</a:t>
              </a:r>
            </a:p>
          </p:txBody>
        </p:sp>
        <p:sp>
          <p:nvSpPr>
            <p:cNvPr name="TextBox 13" id="13"/>
            <p:cNvSpPr txBox="true"/>
            <p:nvPr/>
          </p:nvSpPr>
          <p:spPr>
            <a:xfrm rot="0">
              <a:off x="0" y="-45508"/>
              <a:ext cx="4826198" cy="449792"/>
            </a:xfrm>
            <a:prstGeom prst="rect">
              <a:avLst/>
            </a:prstGeom>
          </p:spPr>
          <p:txBody>
            <a:bodyPr anchor="t" rtlCol="false" tIns="0" lIns="0" bIns="0" rIns="0">
              <a:spAutoFit/>
            </a:bodyPr>
            <a:lstStyle/>
            <a:p>
              <a:pPr algn="ctr">
                <a:lnSpc>
                  <a:spcPts val="2800"/>
                </a:lnSpc>
              </a:pPr>
              <a:r>
                <a:rPr lang="en-US" sz="2000" b="true">
                  <a:solidFill>
                    <a:srgbClr val="2D2119"/>
                  </a:solidFill>
                  <a:latin typeface="Canva Sans Bold"/>
                  <a:ea typeface="Canva Sans Bold"/>
                  <a:cs typeface="Canva Sans Bold"/>
                  <a:sym typeface="Canva Sans Bold"/>
                </a:rPr>
                <a:t>Email Us-- </a:t>
              </a:r>
              <a:r>
                <a:rPr lang="en-US" b="true" sz="2000" u="sng">
                  <a:solidFill>
                    <a:srgbClr val="2D2119"/>
                  </a:solidFill>
                  <a:latin typeface="Canva Sans Bold"/>
                  <a:ea typeface="Canva Sans Bold"/>
                  <a:cs typeface="Canva Sans Bold"/>
                  <a:sym typeface="Canva Sans Bold"/>
                  <a:hlinkClick r:id="rId6" tooltip="mailto:care@fitpass.co.in"/>
                </a:rPr>
                <a:t>care@fitpass.co.in</a:t>
              </a:r>
            </a:p>
          </p:txBody>
        </p:sp>
      </p:gr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627297" y="1074880"/>
            <a:ext cx="4946700" cy="7698946"/>
            <a:chOff x="0" y="0"/>
            <a:chExt cx="6595600" cy="10265262"/>
          </a:xfrm>
        </p:grpSpPr>
        <p:pic>
          <p:nvPicPr>
            <p:cNvPr name="Picture 3" id="3"/>
            <p:cNvPicPr>
              <a:picLocks noChangeAspect="true"/>
            </p:cNvPicPr>
            <p:nvPr/>
          </p:nvPicPr>
          <p:blipFill>
            <a:blip r:embed="rId2"/>
            <a:srcRect l="28621" t="0" r="28621" b="0"/>
            <a:stretch>
              <a:fillRect/>
            </a:stretch>
          </p:blipFill>
          <p:spPr>
            <a:xfrm flipH="false" flipV="false">
              <a:off x="0" y="0"/>
              <a:ext cx="6595600" cy="10265262"/>
            </a:xfrm>
            <a:prstGeom prst="rect">
              <a:avLst/>
            </a:prstGeom>
          </p:spPr>
        </p:pic>
      </p:grpSp>
      <p:grpSp>
        <p:nvGrpSpPr>
          <p:cNvPr name="Group 4" id="4"/>
          <p:cNvGrpSpPr/>
          <p:nvPr/>
        </p:nvGrpSpPr>
        <p:grpSpPr>
          <a:xfrm rot="0">
            <a:off x="13278595" y="0"/>
            <a:ext cx="3032694" cy="3108554"/>
            <a:chOff x="0" y="0"/>
            <a:chExt cx="4043591" cy="4144738"/>
          </a:xfrm>
        </p:grpSpPr>
        <p:pic>
          <p:nvPicPr>
            <p:cNvPr name="Picture 5" id="5"/>
            <p:cNvPicPr>
              <a:picLocks noChangeAspect="true"/>
            </p:cNvPicPr>
            <p:nvPr/>
          </p:nvPicPr>
          <p:blipFill>
            <a:blip r:embed="rId3"/>
            <a:srcRect l="682" t="0" r="682" b="0"/>
            <a:stretch>
              <a:fillRect/>
            </a:stretch>
          </p:blipFill>
          <p:spPr>
            <a:xfrm flipH="false" flipV="false">
              <a:off x="0" y="0"/>
              <a:ext cx="4043591" cy="4144738"/>
            </a:xfrm>
            <a:prstGeom prst="rect">
              <a:avLst/>
            </a:prstGeom>
          </p:spPr>
        </p:pic>
      </p:grpSp>
      <p:grpSp>
        <p:nvGrpSpPr>
          <p:cNvPr name="Group 6" id="6"/>
          <p:cNvGrpSpPr/>
          <p:nvPr/>
        </p:nvGrpSpPr>
        <p:grpSpPr>
          <a:xfrm rot="0">
            <a:off x="13278595" y="3589223"/>
            <a:ext cx="3032694" cy="3108554"/>
            <a:chOff x="0" y="0"/>
            <a:chExt cx="4043591" cy="4144738"/>
          </a:xfrm>
        </p:grpSpPr>
        <p:pic>
          <p:nvPicPr>
            <p:cNvPr name="Picture 7" id="7"/>
            <p:cNvPicPr>
              <a:picLocks noChangeAspect="true"/>
            </p:cNvPicPr>
            <p:nvPr/>
          </p:nvPicPr>
          <p:blipFill>
            <a:blip r:embed="rId4"/>
            <a:srcRect l="4945" t="0" r="4945" b="0"/>
            <a:stretch>
              <a:fillRect/>
            </a:stretch>
          </p:blipFill>
          <p:spPr>
            <a:xfrm flipH="false" flipV="false">
              <a:off x="0" y="0"/>
              <a:ext cx="4043591" cy="4144738"/>
            </a:xfrm>
            <a:prstGeom prst="rect">
              <a:avLst/>
            </a:prstGeom>
          </p:spPr>
        </p:pic>
      </p:grpSp>
      <p:grpSp>
        <p:nvGrpSpPr>
          <p:cNvPr name="Group 8" id="8"/>
          <p:cNvGrpSpPr/>
          <p:nvPr/>
        </p:nvGrpSpPr>
        <p:grpSpPr>
          <a:xfrm rot="0">
            <a:off x="13278595" y="7188436"/>
            <a:ext cx="3032694" cy="3108554"/>
            <a:chOff x="0" y="0"/>
            <a:chExt cx="4043591" cy="4144738"/>
          </a:xfrm>
        </p:grpSpPr>
        <p:pic>
          <p:nvPicPr>
            <p:cNvPr name="Picture 9" id="9"/>
            <p:cNvPicPr>
              <a:picLocks noChangeAspect="true"/>
            </p:cNvPicPr>
            <p:nvPr/>
          </p:nvPicPr>
          <p:blipFill>
            <a:blip r:embed="rId5"/>
            <a:srcRect l="14257" t="0" r="14257" b="0"/>
            <a:stretch>
              <a:fillRect/>
            </a:stretch>
          </p:blipFill>
          <p:spPr>
            <a:xfrm flipH="false" flipV="false">
              <a:off x="0" y="0"/>
              <a:ext cx="4043591" cy="4144738"/>
            </a:xfrm>
            <a:prstGeom prst="rect">
              <a:avLst/>
            </a:prstGeom>
          </p:spPr>
        </p:pic>
      </p:grpSp>
      <p:grpSp>
        <p:nvGrpSpPr>
          <p:cNvPr name="Group 10" id="10"/>
          <p:cNvGrpSpPr/>
          <p:nvPr/>
        </p:nvGrpSpPr>
        <p:grpSpPr>
          <a:xfrm rot="0">
            <a:off x="4786063" y="1723671"/>
            <a:ext cx="14462264" cy="2769765"/>
            <a:chOff x="0" y="0"/>
            <a:chExt cx="5275873" cy="1010418"/>
          </a:xfrm>
        </p:grpSpPr>
        <p:sp>
          <p:nvSpPr>
            <p:cNvPr name="Freeform 11" id="11"/>
            <p:cNvSpPr/>
            <p:nvPr/>
          </p:nvSpPr>
          <p:spPr>
            <a:xfrm flipH="false" flipV="false" rot="0">
              <a:off x="0" y="0"/>
              <a:ext cx="5275873" cy="1010418"/>
            </a:xfrm>
            <a:custGeom>
              <a:avLst/>
              <a:gdLst/>
              <a:ahLst/>
              <a:cxnLst/>
              <a:rect r="r" b="b" t="t" l="l"/>
              <a:pathLst>
                <a:path h="1010418" w="5275873">
                  <a:moveTo>
                    <a:pt x="0" y="0"/>
                  </a:moveTo>
                  <a:lnTo>
                    <a:pt x="5275873" y="0"/>
                  </a:lnTo>
                  <a:lnTo>
                    <a:pt x="5275873" y="1010418"/>
                  </a:lnTo>
                  <a:lnTo>
                    <a:pt x="0" y="1010418"/>
                  </a:lnTo>
                  <a:close/>
                </a:path>
              </a:pathLst>
            </a:custGeom>
            <a:solidFill>
              <a:srgbClr val="C9C2AF">
                <a:alpha val="83922"/>
              </a:srgbClr>
            </a:solidFill>
          </p:spPr>
        </p:sp>
      </p:grpSp>
      <p:sp>
        <p:nvSpPr>
          <p:cNvPr name="TextBox 12" id="12"/>
          <p:cNvSpPr txBox="true"/>
          <p:nvPr/>
        </p:nvSpPr>
        <p:spPr>
          <a:xfrm rot="0">
            <a:off x="7989412" y="7128256"/>
            <a:ext cx="4944307" cy="2808605"/>
          </a:xfrm>
          <a:prstGeom prst="rect">
            <a:avLst/>
          </a:prstGeom>
        </p:spPr>
        <p:txBody>
          <a:bodyPr anchor="t" rtlCol="false" tIns="0" lIns="0" bIns="0" rIns="0">
            <a:spAutoFit/>
          </a:bodyPr>
          <a:lstStyle/>
          <a:p>
            <a:pPr algn="just">
              <a:lnSpc>
                <a:spcPts val="3220"/>
              </a:lnSpc>
            </a:pPr>
            <a:r>
              <a:rPr lang="en-US" sz="2300" spc="124">
                <a:solidFill>
                  <a:srgbClr val="2D2119"/>
                </a:solidFill>
                <a:latin typeface="Arimo"/>
                <a:ea typeface="Arimo"/>
                <a:cs typeface="Arimo"/>
                <a:sym typeface="Arimo"/>
              </a:rPr>
              <a:t>Sweet potatoes are another one of the best high-fibre foods that also tastes amazing. Rich in insoluble fibre, they help prevent constipation, making them a must for those seeking fibre foods for constipation relief.</a:t>
            </a:r>
          </a:p>
        </p:txBody>
      </p:sp>
      <p:sp>
        <p:nvSpPr>
          <p:cNvPr name="TextBox 13" id="13"/>
          <p:cNvSpPr txBox="true"/>
          <p:nvPr/>
        </p:nvSpPr>
        <p:spPr>
          <a:xfrm rot="0">
            <a:off x="5814763" y="1912387"/>
            <a:ext cx="10993782" cy="2170083"/>
          </a:xfrm>
          <a:prstGeom prst="rect">
            <a:avLst/>
          </a:prstGeom>
        </p:spPr>
        <p:txBody>
          <a:bodyPr anchor="t" rtlCol="false" tIns="0" lIns="0" bIns="0" rIns="0">
            <a:spAutoFit/>
          </a:bodyPr>
          <a:lstStyle/>
          <a:p>
            <a:pPr algn="l">
              <a:lnSpc>
                <a:spcPts val="8773"/>
              </a:lnSpc>
            </a:pPr>
            <a:r>
              <a:rPr lang="en-US" b="true" sz="6050" spc="538">
                <a:solidFill>
                  <a:srgbClr val="2D2119"/>
                </a:solidFill>
                <a:latin typeface="Raleway Bold"/>
                <a:ea typeface="Raleway Bold"/>
                <a:cs typeface="Raleway Bold"/>
                <a:sym typeface="Raleway Bold"/>
              </a:rPr>
              <a:t>SWEET POTATOES: SWEET AND NUTRITIOUS</a:t>
            </a:r>
          </a:p>
        </p:txBody>
      </p:sp>
      <p:sp>
        <p:nvSpPr>
          <p:cNvPr name="Freeform 14" id="14"/>
          <p:cNvSpPr/>
          <p:nvPr/>
        </p:nvSpPr>
        <p:spPr>
          <a:xfrm flipH="false" flipV="false" rot="0">
            <a:off x="0" y="0"/>
            <a:ext cx="1938945" cy="1938945"/>
          </a:xfrm>
          <a:custGeom>
            <a:avLst/>
            <a:gdLst/>
            <a:ahLst/>
            <a:cxnLst/>
            <a:rect r="r" b="b" t="t" l="l"/>
            <a:pathLst>
              <a:path h="1938945" w="1938945">
                <a:moveTo>
                  <a:pt x="0" y="0"/>
                </a:moveTo>
                <a:lnTo>
                  <a:pt x="1938945" y="0"/>
                </a:lnTo>
                <a:lnTo>
                  <a:pt x="1938945" y="1938945"/>
                </a:lnTo>
                <a:lnTo>
                  <a:pt x="0" y="1938945"/>
                </a:lnTo>
                <a:lnTo>
                  <a:pt x="0" y="0"/>
                </a:lnTo>
                <a:close/>
              </a:path>
            </a:pathLst>
          </a:custGeom>
          <a:blipFill>
            <a:blip r:embed="rId6"/>
            <a:stretch>
              <a:fillRect l="0" t="0" r="0" b="0"/>
            </a:stretch>
          </a:blipFill>
        </p:spPr>
      </p:sp>
      <p:grpSp>
        <p:nvGrpSpPr>
          <p:cNvPr name="Group 15" id="15"/>
          <p:cNvGrpSpPr/>
          <p:nvPr/>
        </p:nvGrpSpPr>
        <p:grpSpPr>
          <a:xfrm rot="0">
            <a:off x="8672374" y="0"/>
            <a:ext cx="9615626" cy="303212"/>
            <a:chOff x="0" y="0"/>
            <a:chExt cx="12820834" cy="404283"/>
          </a:xfrm>
        </p:grpSpPr>
        <p:sp>
          <p:nvSpPr>
            <p:cNvPr name="TextBox 16" id="16"/>
            <p:cNvSpPr txBox="true"/>
            <p:nvPr/>
          </p:nvSpPr>
          <p:spPr>
            <a:xfrm rot="0">
              <a:off x="7022895" y="-47625"/>
              <a:ext cx="5797940" cy="449792"/>
            </a:xfrm>
            <a:prstGeom prst="rect">
              <a:avLst/>
            </a:prstGeom>
          </p:spPr>
          <p:txBody>
            <a:bodyPr anchor="t" rtlCol="false" tIns="0" lIns="0" bIns="0" rIns="0">
              <a:spAutoFit/>
            </a:bodyPr>
            <a:lstStyle/>
            <a:p>
              <a:pPr algn="r">
                <a:lnSpc>
                  <a:spcPts val="2800"/>
                </a:lnSpc>
              </a:pPr>
              <a:r>
                <a:rPr lang="en-US" sz="2000" b="true">
                  <a:solidFill>
                    <a:srgbClr val="2D2119"/>
                  </a:solidFill>
                  <a:latin typeface="Canva Sans Bold"/>
                  <a:ea typeface="Canva Sans Bold"/>
                  <a:cs typeface="Canva Sans Bold"/>
                  <a:sym typeface="Canva Sans Bold"/>
                </a:rPr>
                <a:t>Toll Free Number-- </a:t>
              </a:r>
              <a:r>
                <a:rPr lang="en-US" b="true" sz="2000" u="sng">
                  <a:solidFill>
                    <a:srgbClr val="2D2119"/>
                  </a:solidFill>
                  <a:latin typeface="Canva Sans Bold"/>
                  <a:ea typeface="Canva Sans Bold"/>
                  <a:cs typeface="Canva Sans Bold"/>
                  <a:sym typeface="Canva Sans Bold"/>
                  <a:hlinkClick r:id="rId7" tooltip="tel:1800-5714-466"/>
                </a:rPr>
                <a:t>1800-5714-466</a:t>
              </a:r>
            </a:p>
          </p:txBody>
        </p:sp>
        <p:sp>
          <p:nvSpPr>
            <p:cNvPr name="TextBox 17" id="17"/>
            <p:cNvSpPr txBox="true"/>
            <p:nvPr/>
          </p:nvSpPr>
          <p:spPr>
            <a:xfrm rot="0">
              <a:off x="0" y="-45508"/>
              <a:ext cx="4826198" cy="449792"/>
            </a:xfrm>
            <a:prstGeom prst="rect">
              <a:avLst/>
            </a:prstGeom>
          </p:spPr>
          <p:txBody>
            <a:bodyPr anchor="t" rtlCol="false" tIns="0" lIns="0" bIns="0" rIns="0">
              <a:spAutoFit/>
            </a:bodyPr>
            <a:lstStyle/>
            <a:p>
              <a:pPr algn="ctr">
                <a:lnSpc>
                  <a:spcPts val="2800"/>
                </a:lnSpc>
              </a:pPr>
              <a:r>
                <a:rPr lang="en-US" sz="2000" b="true">
                  <a:solidFill>
                    <a:srgbClr val="2D2119"/>
                  </a:solidFill>
                  <a:latin typeface="Canva Sans Bold"/>
                  <a:ea typeface="Canva Sans Bold"/>
                  <a:cs typeface="Canva Sans Bold"/>
                  <a:sym typeface="Canva Sans Bold"/>
                </a:rPr>
                <a:t>Email Us-- </a:t>
              </a:r>
              <a:r>
                <a:rPr lang="en-US" b="true" sz="2000" u="sng">
                  <a:solidFill>
                    <a:srgbClr val="2D2119"/>
                  </a:solidFill>
                  <a:latin typeface="Canva Sans Bold"/>
                  <a:ea typeface="Canva Sans Bold"/>
                  <a:cs typeface="Canva Sans Bold"/>
                  <a:sym typeface="Canva Sans Bold"/>
                  <a:hlinkClick r:id="rId8" tooltip="mailto:care@fitpass.co.in"/>
                </a:rPr>
                <a:t>care@fitpass.co.in</a:t>
              </a:r>
            </a:p>
          </p:txBody>
        </p:sp>
      </p:gr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DAGW0GzGOnU</dc:identifier>
  <dcterms:modified xsi:type="dcterms:W3CDTF">2011-08-01T06:04:30Z</dcterms:modified>
  <cp:revision>1</cp:revision>
  <dc:title>Top 10 Fibre-Rich Foods for a Healthy, Happy Gut</dc:title>
</cp:coreProperties>
</file>