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71" r:id="rId10"/>
    <p:sldId id="264" r:id="rId11"/>
    <p:sldId id="269" r:id="rId12"/>
    <p:sldId id="265" r:id="rId13"/>
    <p:sldId id="270" r:id="rId14"/>
    <p:sldId id="266" r:id="rId15"/>
    <p:sldId id="267" r:id="rId16"/>
    <p:sldId id="268" r:id="rId17"/>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24362AA9-E7F4-4D2B-8486-F843E3461A5F}" type="datetimeFigureOut">
              <a:rPr lang="id-ID" smtClean="0"/>
              <a:pPr/>
              <a:t>20/05/2013</a:t>
            </a:fld>
            <a:endParaRPr lang="id-ID"/>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id-ID"/>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B0C2334-4248-4E26-86C5-88DF2CB9251E}" type="slidenum">
              <a:rPr lang="id-ID" smtClean="0"/>
              <a:pPr/>
              <a:t>‹#›</a:t>
            </a:fld>
            <a:endParaRPr lang="id-ID"/>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362AA9-E7F4-4D2B-8486-F843E3461A5F}" type="datetimeFigureOut">
              <a:rPr lang="id-ID" smtClean="0"/>
              <a:pPr/>
              <a:t>20/05/2013</a:t>
            </a:fld>
            <a:endParaRPr lang="id-ID"/>
          </a:p>
        </p:txBody>
      </p:sp>
      <p:sp>
        <p:nvSpPr>
          <p:cNvPr id="5" name="Footer Placeholder 4"/>
          <p:cNvSpPr>
            <a:spLocks noGrp="1"/>
          </p:cNvSpPr>
          <p:nvPr>
            <p:ph type="ftr" sz="quarter" idx="11"/>
          </p:nvPr>
        </p:nvSpPr>
        <p:spPr/>
        <p:txBody>
          <a:bodyPr/>
          <a:lstStyle>
            <a:extLst/>
          </a:lstStyle>
          <a:p>
            <a:endParaRPr lang="id-ID"/>
          </a:p>
        </p:txBody>
      </p:sp>
      <p:sp>
        <p:nvSpPr>
          <p:cNvPr id="6" name="Slide Number Placeholder 5"/>
          <p:cNvSpPr>
            <a:spLocks noGrp="1"/>
          </p:cNvSpPr>
          <p:nvPr>
            <p:ph type="sldNum" sz="quarter" idx="12"/>
          </p:nvPr>
        </p:nvSpPr>
        <p:spPr/>
        <p:txBody>
          <a:bodyPr/>
          <a:lstStyle>
            <a:extLst/>
          </a:lstStyle>
          <a:p>
            <a:fld id="{0B0C2334-4248-4E26-86C5-88DF2CB9251E}"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24362AA9-E7F4-4D2B-8486-F843E3461A5F}" type="datetimeFigureOut">
              <a:rPr lang="id-ID" smtClean="0"/>
              <a:pPr/>
              <a:t>20/05/2013</a:t>
            </a:fld>
            <a:endParaRPr lang="id-ID"/>
          </a:p>
        </p:txBody>
      </p:sp>
      <p:sp>
        <p:nvSpPr>
          <p:cNvPr id="5" name="Footer Placeholder 4"/>
          <p:cNvSpPr>
            <a:spLocks noGrp="1"/>
          </p:cNvSpPr>
          <p:nvPr>
            <p:ph type="ftr" sz="quarter" idx="11"/>
          </p:nvPr>
        </p:nvSpPr>
        <p:spPr>
          <a:xfrm>
            <a:off x="457200" y="6556248"/>
            <a:ext cx="3657600" cy="228600"/>
          </a:xfrm>
        </p:spPr>
        <p:txBody>
          <a:bodyPr/>
          <a:lstStyle>
            <a:extLst/>
          </a:lstStyle>
          <a:p>
            <a:endParaRPr lang="id-ID"/>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B0C2334-4248-4E26-86C5-88DF2CB9251E}"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362AA9-E7F4-4D2B-8486-F843E3461A5F}" type="datetimeFigureOut">
              <a:rPr lang="id-ID" smtClean="0"/>
              <a:pPr/>
              <a:t>20/05/2013</a:t>
            </a:fld>
            <a:endParaRPr lang="id-ID"/>
          </a:p>
        </p:txBody>
      </p:sp>
      <p:sp>
        <p:nvSpPr>
          <p:cNvPr id="5" name="Footer Placeholder 4"/>
          <p:cNvSpPr>
            <a:spLocks noGrp="1"/>
          </p:cNvSpPr>
          <p:nvPr>
            <p:ph type="ftr" sz="quarter" idx="11"/>
          </p:nvPr>
        </p:nvSpPr>
        <p:spPr/>
        <p:txBody>
          <a:bodyPr/>
          <a:lstStyle>
            <a:extLst/>
          </a:lstStyle>
          <a:p>
            <a:endParaRPr lang="id-ID"/>
          </a:p>
        </p:txBody>
      </p:sp>
      <p:sp>
        <p:nvSpPr>
          <p:cNvPr id="6" name="Slide Number Placeholder 5"/>
          <p:cNvSpPr>
            <a:spLocks noGrp="1"/>
          </p:cNvSpPr>
          <p:nvPr>
            <p:ph type="sldNum" sz="quarter" idx="12"/>
          </p:nvPr>
        </p:nvSpPr>
        <p:spPr/>
        <p:txBody>
          <a:bodyPr/>
          <a:lstStyle>
            <a:extLst/>
          </a:lstStyle>
          <a:p>
            <a:fld id="{0B0C2334-4248-4E26-86C5-88DF2CB9251E}" type="slidenum">
              <a:rPr lang="id-ID" smtClean="0"/>
              <a:pPr/>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24362AA9-E7F4-4D2B-8486-F843E3461A5F}" type="datetimeFigureOut">
              <a:rPr lang="id-ID" smtClean="0"/>
              <a:pPr/>
              <a:t>20/05/2013</a:t>
            </a:fld>
            <a:endParaRPr lang="id-ID"/>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id-ID"/>
          </a:p>
        </p:txBody>
      </p:sp>
      <p:sp>
        <p:nvSpPr>
          <p:cNvPr id="6" name="Slide Number Placeholder 5"/>
          <p:cNvSpPr>
            <a:spLocks noGrp="1"/>
          </p:cNvSpPr>
          <p:nvPr>
            <p:ph type="sldNum" sz="quarter" idx="12"/>
          </p:nvPr>
        </p:nvSpPr>
        <p:spPr>
          <a:xfrm>
            <a:off x="6733952" y="6555112"/>
            <a:ext cx="588336" cy="228600"/>
          </a:xfrm>
        </p:spPr>
        <p:txBody>
          <a:bodyPr/>
          <a:lstStyle>
            <a:extLst/>
          </a:lstStyle>
          <a:p>
            <a:fld id="{0B0C2334-4248-4E26-86C5-88DF2CB9251E}" type="slidenum">
              <a:rPr lang="id-ID" smtClean="0"/>
              <a:pPr/>
              <a:t>‹#›</a:t>
            </a:fld>
            <a:endParaRPr lang="id-ID"/>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4362AA9-E7F4-4D2B-8486-F843E3461A5F}" type="datetimeFigureOut">
              <a:rPr lang="id-ID" smtClean="0"/>
              <a:pPr/>
              <a:t>20/05/2013</a:t>
            </a:fld>
            <a:endParaRPr lang="id-ID"/>
          </a:p>
        </p:txBody>
      </p:sp>
      <p:sp>
        <p:nvSpPr>
          <p:cNvPr id="6" name="Footer Placeholder 5"/>
          <p:cNvSpPr>
            <a:spLocks noGrp="1"/>
          </p:cNvSpPr>
          <p:nvPr>
            <p:ph type="ftr" sz="quarter" idx="11"/>
          </p:nvPr>
        </p:nvSpPr>
        <p:spPr/>
        <p:txBody>
          <a:bodyPr/>
          <a:lstStyle>
            <a:extLst/>
          </a:lstStyle>
          <a:p>
            <a:endParaRPr lang="id-ID"/>
          </a:p>
        </p:txBody>
      </p:sp>
      <p:sp>
        <p:nvSpPr>
          <p:cNvPr id="7" name="Slide Number Placeholder 6"/>
          <p:cNvSpPr>
            <a:spLocks noGrp="1"/>
          </p:cNvSpPr>
          <p:nvPr>
            <p:ph type="sldNum" sz="quarter" idx="12"/>
          </p:nvPr>
        </p:nvSpPr>
        <p:spPr/>
        <p:txBody>
          <a:bodyPr/>
          <a:lstStyle>
            <a:extLst/>
          </a:lstStyle>
          <a:p>
            <a:fld id="{0B0C2334-4248-4E26-86C5-88DF2CB9251E}" type="slidenum">
              <a:rPr lang="id-ID" smtClean="0"/>
              <a:pPr/>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4362AA9-E7F4-4D2B-8486-F843E3461A5F}" type="datetimeFigureOut">
              <a:rPr lang="id-ID" smtClean="0"/>
              <a:pPr/>
              <a:t>20/05/2013</a:t>
            </a:fld>
            <a:endParaRPr lang="id-ID"/>
          </a:p>
        </p:txBody>
      </p:sp>
      <p:sp>
        <p:nvSpPr>
          <p:cNvPr id="8" name="Footer Placeholder 7"/>
          <p:cNvSpPr>
            <a:spLocks noGrp="1"/>
          </p:cNvSpPr>
          <p:nvPr>
            <p:ph type="ftr" sz="quarter" idx="11"/>
          </p:nvPr>
        </p:nvSpPr>
        <p:spPr/>
        <p:txBody>
          <a:bodyPr/>
          <a:lstStyle>
            <a:extLst/>
          </a:lstStyle>
          <a:p>
            <a:endParaRPr lang="id-ID"/>
          </a:p>
        </p:txBody>
      </p:sp>
      <p:sp>
        <p:nvSpPr>
          <p:cNvPr id="9" name="Slide Number Placeholder 8"/>
          <p:cNvSpPr>
            <a:spLocks noGrp="1"/>
          </p:cNvSpPr>
          <p:nvPr>
            <p:ph type="sldNum" sz="quarter" idx="12"/>
          </p:nvPr>
        </p:nvSpPr>
        <p:spPr/>
        <p:txBody>
          <a:bodyPr/>
          <a:lstStyle>
            <a:extLst/>
          </a:lstStyle>
          <a:p>
            <a:fld id="{0B0C2334-4248-4E26-86C5-88DF2CB9251E}" type="slidenum">
              <a:rPr lang="id-ID" smtClean="0"/>
              <a:pPr/>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4362AA9-E7F4-4D2B-8486-F843E3461A5F}" type="datetimeFigureOut">
              <a:rPr lang="id-ID" smtClean="0"/>
              <a:pPr/>
              <a:t>20/05/2013</a:t>
            </a:fld>
            <a:endParaRPr lang="id-ID"/>
          </a:p>
        </p:txBody>
      </p:sp>
      <p:sp>
        <p:nvSpPr>
          <p:cNvPr id="4" name="Footer Placeholder 3"/>
          <p:cNvSpPr>
            <a:spLocks noGrp="1"/>
          </p:cNvSpPr>
          <p:nvPr>
            <p:ph type="ftr" sz="quarter" idx="11"/>
          </p:nvPr>
        </p:nvSpPr>
        <p:spPr/>
        <p:txBody>
          <a:bodyPr/>
          <a:lstStyle>
            <a:extLst/>
          </a:lstStyle>
          <a:p>
            <a:endParaRPr lang="id-ID"/>
          </a:p>
        </p:txBody>
      </p:sp>
      <p:sp>
        <p:nvSpPr>
          <p:cNvPr id="5" name="Slide Number Placeholder 4"/>
          <p:cNvSpPr>
            <a:spLocks noGrp="1"/>
          </p:cNvSpPr>
          <p:nvPr>
            <p:ph type="sldNum" sz="quarter" idx="12"/>
          </p:nvPr>
        </p:nvSpPr>
        <p:spPr/>
        <p:txBody>
          <a:bodyPr/>
          <a:lstStyle>
            <a:extLst/>
          </a:lstStyle>
          <a:p>
            <a:fld id="{0B0C2334-4248-4E26-86C5-88DF2CB9251E}" type="slidenum">
              <a:rPr lang="id-ID" smtClean="0"/>
              <a:pPr/>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24362AA9-E7F4-4D2B-8486-F843E3461A5F}" type="datetimeFigureOut">
              <a:rPr lang="id-ID" smtClean="0"/>
              <a:pPr/>
              <a:t>20/05/2013</a:t>
            </a:fld>
            <a:endParaRPr lang="id-ID"/>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id-ID"/>
          </a:p>
        </p:txBody>
      </p:sp>
      <p:sp>
        <p:nvSpPr>
          <p:cNvPr id="4" name="Slide Number Placeholder 3"/>
          <p:cNvSpPr>
            <a:spLocks noGrp="1"/>
          </p:cNvSpPr>
          <p:nvPr>
            <p:ph type="sldNum" sz="quarter" idx="12"/>
          </p:nvPr>
        </p:nvSpPr>
        <p:spPr/>
        <p:txBody>
          <a:bodyPr/>
          <a:lstStyle>
            <a:extLst/>
          </a:lstStyle>
          <a:p>
            <a:fld id="{0B0C2334-4248-4E26-86C5-88DF2CB9251E}" type="slidenum">
              <a:rPr lang="id-ID" smtClean="0"/>
              <a:pPr/>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4362AA9-E7F4-4D2B-8486-F843E3461A5F}" type="datetimeFigureOut">
              <a:rPr lang="id-ID" smtClean="0"/>
              <a:pPr/>
              <a:t>20/05/2013</a:t>
            </a:fld>
            <a:endParaRPr lang="id-ID"/>
          </a:p>
        </p:txBody>
      </p:sp>
      <p:sp>
        <p:nvSpPr>
          <p:cNvPr id="6" name="Footer Placeholder 5"/>
          <p:cNvSpPr>
            <a:spLocks noGrp="1"/>
          </p:cNvSpPr>
          <p:nvPr>
            <p:ph type="ftr" sz="quarter" idx="11"/>
          </p:nvPr>
        </p:nvSpPr>
        <p:spPr/>
        <p:txBody>
          <a:bodyPr/>
          <a:lstStyle>
            <a:extLst/>
          </a:lstStyle>
          <a:p>
            <a:endParaRPr lang="id-ID"/>
          </a:p>
        </p:txBody>
      </p:sp>
      <p:sp>
        <p:nvSpPr>
          <p:cNvPr id="7" name="Slide Number Placeholder 6"/>
          <p:cNvSpPr>
            <a:spLocks noGrp="1"/>
          </p:cNvSpPr>
          <p:nvPr>
            <p:ph type="sldNum" sz="quarter" idx="12"/>
          </p:nvPr>
        </p:nvSpPr>
        <p:spPr/>
        <p:txBody>
          <a:bodyPr/>
          <a:lstStyle>
            <a:extLst/>
          </a:lstStyle>
          <a:p>
            <a:fld id="{0B0C2334-4248-4E26-86C5-88DF2CB9251E}" type="slidenum">
              <a:rPr lang="id-ID" smtClean="0"/>
              <a:pPr/>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24362AA9-E7F4-4D2B-8486-F843E3461A5F}" type="datetimeFigureOut">
              <a:rPr lang="id-ID" smtClean="0"/>
              <a:pPr/>
              <a:t>20/05/2013</a:t>
            </a:fld>
            <a:endParaRPr lang="id-ID"/>
          </a:p>
        </p:txBody>
      </p:sp>
      <p:sp>
        <p:nvSpPr>
          <p:cNvPr id="6" name="Footer Placeholder 5"/>
          <p:cNvSpPr>
            <a:spLocks noGrp="1"/>
          </p:cNvSpPr>
          <p:nvPr>
            <p:ph type="ftr" sz="quarter" idx="11"/>
          </p:nvPr>
        </p:nvSpPr>
        <p:spPr/>
        <p:txBody>
          <a:bodyPr/>
          <a:lstStyle>
            <a:extLst/>
          </a:lstStyle>
          <a:p>
            <a:endParaRPr lang="id-ID"/>
          </a:p>
        </p:txBody>
      </p:sp>
      <p:sp>
        <p:nvSpPr>
          <p:cNvPr id="7" name="Slide Number Placeholder 6"/>
          <p:cNvSpPr>
            <a:spLocks noGrp="1"/>
          </p:cNvSpPr>
          <p:nvPr>
            <p:ph type="sldNum" sz="quarter" idx="12"/>
          </p:nvPr>
        </p:nvSpPr>
        <p:spPr/>
        <p:txBody>
          <a:bodyPr/>
          <a:lstStyle>
            <a:extLst/>
          </a:lstStyle>
          <a:p>
            <a:fld id="{0B0C2334-4248-4E26-86C5-88DF2CB9251E}" type="slidenum">
              <a:rPr lang="id-ID" smtClean="0"/>
              <a:pPr/>
              <a:t>‹#›</a:t>
            </a:fld>
            <a:endParaRPr lang="id-ID"/>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4">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24362AA9-E7F4-4D2B-8486-F843E3461A5F}" type="datetimeFigureOut">
              <a:rPr lang="id-ID" smtClean="0"/>
              <a:pPr/>
              <a:t>20/05/2013</a:t>
            </a:fld>
            <a:endParaRPr lang="id-ID"/>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id-ID"/>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B0C2334-4248-4E26-86C5-88DF2CB9251E}" type="slidenum">
              <a:rPr lang="id-ID" smtClean="0"/>
              <a:pPr/>
              <a:t>‹#›</a:t>
            </a:fld>
            <a:endParaRPr lang="id-ID"/>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id-ID" dirty="0" smtClean="0"/>
              <a:t>KREATIVITAS</a:t>
            </a:r>
            <a:endParaRPr lang="id-ID" dirty="0"/>
          </a:p>
        </p:txBody>
      </p:sp>
      <p:sp>
        <p:nvSpPr>
          <p:cNvPr id="3" name="Subtitle 2"/>
          <p:cNvSpPr>
            <a:spLocks noGrp="1"/>
          </p:cNvSpPr>
          <p:nvPr>
            <p:ph type="subTitle" idx="1"/>
          </p:nvPr>
        </p:nvSpPr>
        <p:spPr/>
        <p:txBody>
          <a:bodyPr/>
          <a:lstStyle/>
          <a:p>
            <a:r>
              <a:rPr lang="id-ID" dirty="0" smtClean="0"/>
              <a:t>Bekti Dyah Hastuti</a:t>
            </a:r>
            <a:endParaRPr lang="id-ID"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dirty="0"/>
          </a:p>
        </p:txBody>
      </p:sp>
      <p:sp>
        <p:nvSpPr>
          <p:cNvPr id="3" name="Content Placeholder 2"/>
          <p:cNvSpPr>
            <a:spLocks noGrp="1"/>
          </p:cNvSpPr>
          <p:nvPr>
            <p:ph idx="1"/>
          </p:nvPr>
        </p:nvSpPr>
        <p:spPr/>
        <p:txBody>
          <a:bodyPr>
            <a:noAutofit/>
          </a:bodyPr>
          <a:lstStyle/>
          <a:p>
            <a:pPr algn="just"/>
            <a:r>
              <a:rPr lang="id-ID" sz="2000" b="1" dirty="0" smtClean="0"/>
              <a:t>Menciptakan </a:t>
            </a:r>
            <a:r>
              <a:rPr lang="id-ID" sz="2000" b="1" dirty="0" smtClean="0"/>
              <a:t>Sesuatu.</a:t>
            </a:r>
            <a:r>
              <a:rPr lang="id-ID" sz="2000" dirty="0" smtClean="0"/>
              <a:t> Salah satu kegiatan yg menuntut tingkat kreatifitas tinggi adalah menciptakan karya seni. Untuk itu cobalah untuk menciptakan sesuatu yg bisa digolongkan kepada sebuah karya seni. Cobalah untuk membuat barang-barang seni dari benda-benda di sekitar Anda. Tekankanlah pada prosesnya, bukan pada hasilnya.</a:t>
            </a:r>
          </a:p>
          <a:p>
            <a:pPr algn="just"/>
            <a:r>
              <a:rPr lang="id-ID" sz="2000" dirty="0" smtClean="0"/>
              <a:t> </a:t>
            </a:r>
            <a:r>
              <a:rPr lang="id-ID" sz="2000" b="1" dirty="0" smtClean="0"/>
              <a:t>Cari Informasi Sebanyak-Banyaknya. </a:t>
            </a:r>
            <a:r>
              <a:rPr lang="id-ID" sz="2000" dirty="0" smtClean="0"/>
              <a:t>Salah satu kunci kreatifitas adalah penguasan informasi. Contoh, jika Anda ingin menggambar dengan warna hijau namun cat hijau Anda habis, informasi tentang warna biru dicampur kuning akan menjadi hijau tentu akan sangat bermanfaat</a:t>
            </a:r>
            <a:r>
              <a:rPr lang="id-ID" sz="1600" dirty="0" smtClean="0"/>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id-ID" sz="2800" b="1" dirty="0" smtClean="0"/>
              <a:t>Disiplin.</a:t>
            </a:r>
            <a:r>
              <a:rPr lang="id-ID" sz="2800" dirty="0" smtClean="0"/>
              <a:t> Kata Disiplin disini lebih ke arah disiplin pada diri Anda sendiri.Paksa diri Anda untuk menyelesaikan proses melatih kreatifitas Anda. Lakukan dengan target tertentu.</a:t>
            </a:r>
          </a:p>
          <a:p>
            <a:pPr algn="just"/>
            <a:r>
              <a:rPr lang="id-ID" sz="2800" dirty="0" smtClean="0"/>
              <a:t> </a:t>
            </a:r>
            <a:r>
              <a:rPr lang="id-ID" sz="2800" b="1" dirty="0" smtClean="0"/>
              <a:t>Tidur saja</a:t>
            </a:r>
            <a:r>
              <a:rPr lang="id-ID" sz="2800" dirty="0" smtClean="0"/>
              <a:t>, Renungkan masalah yg Anda hadapi dengan segala aspeknya untuk beberapa waktu kemudian singkirkan semuanya dari pikiran Anda. Tidurlah yg nyenyak. Alam bawah sadar terus bekerja dan seringkali Anda akan bangun di keesokan harinya dengan ide yg hebat.</a:t>
            </a:r>
          </a:p>
          <a:p>
            <a:endParaRPr lang="id-ID"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normAutofit fontScale="85000" lnSpcReduction="10000"/>
          </a:bodyPr>
          <a:lstStyle/>
          <a:p>
            <a:pPr algn="just"/>
            <a:r>
              <a:rPr lang="id-ID" b="1" dirty="0" smtClean="0"/>
              <a:t>Bicarakan dengan seseorang yg tidak berkaitan sama sekali dengan situasi tersebut, </a:t>
            </a:r>
            <a:r>
              <a:rPr lang="id-ID" dirty="0" smtClean="0"/>
              <a:t>Biasanya mereka akan menanyakan pertanyaan mendasar atau memberikan saran yg terdengar bodoh namun mengarah kepada ide bagus. Bagaimanapun juga dua kepala lebih baik daripada satu, jadi cobalah untuk membicarakannya dengan pihak luar.</a:t>
            </a:r>
          </a:p>
          <a:p>
            <a:pPr algn="just"/>
            <a:r>
              <a:rPr lang="id-ID" dirty="0" smtClean="0"/>
              <a:t> </a:t>
            </a:r>
            <a:r>
              <a:rPr lang="id-ID" b="1" dirty="0" smtClean="0"/>
              <a:t>Ambil suatu benda ( apapun ) dan katakana kepada diri Anda</a:t>
            </a:r>
            <a:r>
              <a:rPr lang="id-ID" dirty="0" smtClean="0"/>
              <a:t>, Barang ini mengandung kunci jalan keluar terhadap permasalahan yg saya hadapi. Kemudian paksakan untuk menemukan beberapa ide. Coba lakukan hal ini terus menerus dengan beberapa benda yg berbeda dan Anda akan memiliki pilihan ide radikal dan inovatif</a:t>
            </a:r>
            <a:r>
              <a:rPr lang="id-ID" dirty="0" smtClean="0"/>
              <a:t>.</a:t>
            </a:r>
            <a:endParaRPr lang="id-ID"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normAutofit fontScale="92500" lnSpcReduction="10000"/>
          </a:bodyPr>
          <a:lstStyle/>
          <a:p>
            <a:pPr algn="just"/>
            <a:r>
              <a:rPr lang="id-ID" b="1" dirty="0" smtClean="0"/>
              <a:t>Bayangkan solusi ideal di dunia ini dimana tidak ada batasan sama sekali</a:t>
            </a:r>
            <a:r>
              <a:rPr lang="id-ID" dirty="0" smtClean="0"/>
              <a:t> Sebagai contoh Anda dapat menggunakan cara apapun yg diinginkan. Sekarang tantang kondisi ideal itu dengan menghadapi segala masalah yg dapat merintangi Anda dalam mencapai tujuan.</a:t>
            </a:r>
          </a:p>
          <a:p>
            <a:pPr algn="just"/>
            <a:r>
              <a:rPr lang="id-ID" dirty="0" smtClean="0"/>
              <a:t> </a:t>
            </a:r>
            <a:r>
              <a:rPr lang="id-ID" b="1" dirty="0" smtClean="0"/>
              <a:t>Gambarkan situasi permasalahan dalam bentuk karton yg menggambarkan orang2 yg terlibat serta masalah2nya</a:t>
            </a:r>
            <a:r>
              <a:rPr lang="id-ID" dirty="0" smtClean="0"/>
              <a:t>. Gantungkan di dinding dan baygkan bagaimana ceritanya berkembang. Kebanyakan otak manusia bekerja dengan lebih baik dengan gambar dibandingkan dengan kata2 / angka. Jadi cara ini dapat membawa kita kepada suatu ide yg fantastis.</a:t>
            </a:r>
          </a:p>
          <a:p>
            <a:endParaRPr lang="id-ID"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noAutofit/>
          </a:bodyPr>
          <a:lstStyle/>
          <a:p>
            <a:pPr algn="just"/>
            <a:r>
              <a:rPr lang="id-ID" sz="1600" b="1" dirty="0" smtClean="0"/>
              <a:t>Capturing</a:t>
            </a:r>
            <a:r>
              <a:rPr lang="id-ID" sz="1600" dirty="0" smtClean="0"/>
              <a:t>. Jangan biarkan satupun ide anda lewat begitu saja, betapapun anda merasa ide itu tidak terlalu istimewa. Segera catat ide anda di ponsel, notes, atau apapun yg bisa ditulis di dekat anda begitu terpikirkan. Seringkali ide-ide brilian muncul sesaat sebelum atau sesudah tidur. Luangkan waktu khusus di pagi hari, untuk mengumpulkan ide-ide anda.</a:t>
            </a:r>
          </a:p>
          <a:p>
            <a:pPr algn="just"/>
            <a:r>
              <a:rPr lang="id-ID" sz="1600" dirty="0" smtClean="0"/>
              <a:t> </a:t>
            </a:r>
            <a:r>
              <a:rPr lang="id-ID" sz="1600" b="1" dirty="0" smtClean="0"/>
              <a:t>Surrounding</a:t>
            </a:r>
            <a:r>
              <a:rPr lang="id-ID" sz="1600" dirty="0" smtClean="0"/>
              <a:t>. Ide2 kreatif adalah hasil dari interaksi kita dengan lingkungan. Karena itu, lingkungan fisik dan sosial anda pun sebisa mungkin harus penuh dengan kreativitas pula. Perbanyak pergaulan dengan orang2 yg latar belakang, kepribadian, atau minatnya jauh berbeda dengan anda. Ubahlah tata kamar anda, cat dindingnya dengan warna baru</a:t>
            </a:r>
            <a:r>
              <a:rPr lang="id-ID" sz="1600" dirty="0" smtClean="0"/>
              <a:t>.</a:t>
            </a:r>
          </a:p>
          <a:p>
            <a:pPr algn="just"/>
            <a:r>
              <a:rPr lang="id-ID" sz="1600" dirty="0" smtClean="0"/>
              <a:t> </a:t>
            </a:r>
            <a:r>
              <a:rPr lang="id-ID" sz="1600" b="1" dirty="0" smtClean="0"/>
              <a:t>Broadening</a:t>
            </a:r>
            <a:r>
              <a:rPr lang="id-ID" sz="1600" dirty="0" smtClean="0"/>
              <a:t>. Sangat penting bagi seseorang yg kreatif untuk memiliki wawasan yg luas. Jangan sungkan untuk mempelajari hal-hal baru yg mungkin tidak berhubungan dengan pekerjaan atau pendidikan anda.</a:t>
            </a:r>
            <a:endParaRPr lang="id-ID" sz="16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algn="just"/>
            <a:r>
              <a:rPr lang="id-ID" b="1" dirty="0" smtClean="0"/>
              <a:t>Hadapi ketakutan gagal.</a:t>
            </a:r>
            <a:r>
              <a:rPr lang="id-ID" dirty="0" smtClean="0"/>
              <a:t> </a:t>
            </a:r>
            <a:r>
              <a:rPr lang="id-ID" sz="2800" dirty="0" smtClean="0"/>
              <a:t>Orang2 kreatif adalah mereka yg gagal ratusan kali. Tapi mereka mengambil pelajaran dari kegagalan itu sebagai peluang untuk mencoba lagi dengan cara yg berbeda dan mungkin lebih baik. Kegagalanlah yg secara langsung menyebabkan kreatifitas</a:t>
            </a:r>
            <a:r>
              <a:rPr lang="id-ID" sz="2800" dirty="0" smtClean="0"/>
              <a:t>.</a:t>
            </a:r>
            <a:r>
              <a:rPr lang="id-ID" sz="2800" b="1" dirty="0" smtClean="0"/>
              <a:t> </a:t>
            </a:r>
            <a:endParaRPr lang="id-ID" sz="2800" b="1" dirty="0" smtClean="0"/>
          </a:p>
          <a:p>
            <a:pPr algn="just"/>
            <a:r>
              <a:rPr lang="id-ID" sz="2800" b="1" dirty="0" smtClean="0"/>
              <a:t>Challenging</a:t>
            </a:r>
            <a:r>
              <a:rPr lang="id-ID" sz="2800" dirty="0" smtClean="0"/>
              <a:t>. Kreativitas seringkali muncul mendadak saat menghadapi hambatan atau rintangan. Menantang diri sendiri dengan mencoba menyelesaikan permasalahan yg sulit bisa membantu mengeluarkan ide-ide kreatif yg selama ini tidak terpikirkan oleh anda</a:t>
            </a:r>
            <a:r>
              <a:rPr lang="id-ID" sz="2800" dirty="0" smtClean="0"/>
              <a:t>..</a:t>
            </a:r>
            <a:endParaRPr lang="id-ID" sz="2800" dirty="0" smtClean="0"/>
          </a:p>
          <a:p>
            <a:pPr algn="just"/>
            <a:r>
              <a:rPr lang="id-ID" sz="2800" dirty="0" smtClean="0"/>
              <a:t> </a:t>
            </a:r>
            <a:r>
              <a:rPr lang="id-ID" sz="2800" b="1" dirty="0" smtClean="0"/>
              <a:t>Jangan biarkan kritik menghalangi kreativitas anda.</a:t>
            </a:r>
            <a:r>
              <a:rPr lang="id-ID" sz="2800" dirty="0" smtClean="0"/>
              <a:t> Kritik dapat anda gunakan sebagai masukan untuk memperbaiki ide atau mengganti satu ide dengan ide yg lain, tapi jangan pernah menganggap kritik sebagai larangan untuk mengumpulkan atau mengungkapkan ide anda. </a:t>
            </a:r>
            <a:r>
              <a:rPr lang="id-ID" sz="2800" i="1" dirty="0" smtClean="0"/>
              <a:t>Criticism should make you more creative, not less</a:t>
            </a:r>
            <a:r>
              <a:rPr lang="id-ID" sz="2800" dirty="0" smtClean="0"/>
              <a:t>.</a:t>
            </a:r>
          </a:p>
          <a:p>
            <a:pPr algn="just"/>
            <a:endParaRPr lang="id-ID"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lstStyle/>
          <a:p>
            <a:endParaRPr lang="id-ID"/>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lstStyle/>
          <a:p>
            <a:pPr>
              <a:buFont typeface="Wingdings" pitchFamily="2" charset="2"/>
              <a:buChar char="Ø"/>
            </a:pPr>
            <a:r>
              <a:rPr lang="id-ID" dirty="0" smtClean="0"/>
              <a:t>Kreativitas untuk menyiasati segala keterbatasan yang kita miliki</a:t>
            </a:r>
          </a:p>
          <a:p>
            <a:pPr>
              <a:buFont typeface="Wingdings" pitchFamily="2" charset="2"/>
              <a:buChar char="Ø"/>
            </a:pPr>
            <a:r>
              <a:rPr lang="id-ID" dirty="0" smtClean="0"/>
              <a:t>Memecahkan masalah  pada berbagai aspek kehidupan</a:t>
            </a:r>
          </a:p>
          <a:p>
            <a:pPr>
              <a:buFont typeface="Wingdings" pitchFamily="2" charset="2"/>
              <a:buChar char="Ø"/>
            </a:pPr>
            <a:r>
              <a:rPr lang="id-ID" dirty="0" smtClean="0"/>
              <a:t>Menghasilkan peluang atau karya baru untuk memudahkan kehidupan kita</a:t>
            </a:r>
          </a:p>
          <a:p>
            <a:pPr>
              <a:buFont typeface="Wingdings" pitchFamily="2" charset="2"/>
              <a:buChar char="Ø"/>
            </a:pPr>
            <a:r>
              <a:rPr lang="id-ID" dirty="0" smtClean="0"/>
              <a:t>Bahan bakar yang menghasilkan energi atau gairah</a:t>
            </a:r>
            <a:endParaRPr lang="id-ID"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lstStyle/>
          <a:p>
            <a:r>
              <a:rPr lang="id-ID" smtClean="0"/>
              <a:t>Kreativitas tidak terbatas pada kreativitas besar ( Big C ), tetapi ada pula kreativitas kecil yaitu memecahkan kehidupan sehari-hari.</a:t>
            </a:r>
            <a:endParaRPr lang="id-ID"/>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KUALITAS KECERDASAN</a:t>
            </a:r>
            <a:endParaRPr lang="id-ID" dirty="0"/>
          </a:p>
        </p:txBody>
      </p:sp>
      <p:sp>
        <p:nvSpPr>
          <p:cNvPr id="3" name="Content Placeholder 2"/>
          <p:cNvSpPr>
            <a:spLocks noGrp="1"/>
          </p:cNvSpPr>
          <p:nvPr>
            <p:ph idx="1"/>
          </p:nvPr>
        </p:nvSpPr>
        <p:spPr/>
        <p:txBody>
          <a:bodyPr>
            <a:normAutofit fontScale="92500"/>
          </a:bodyPr>
          <a:lstStyle/>
          <a:p>
            <a:pPr algn="just"/>
            <a:r>
              <a:rPr lang="id-ID" b="1" dirty="0" smtClean="0"/>
              <a:t>Open Minded-ness. </a:t>
            </a:r>
            <a:r>
              <a:rPr lang="id-ID" dirty="0" smtClean="0"/>
              <a:t>Semakin terbuka cara berpikir Anda, maka semakin terbuka dan kreatif terhadap ide baru dan pemecahan terhadap sebuah masalah.</a:t>
            </a:r>
          </a:p>
          <a:p>
            <a:pPr algn="just"/>
            <a:r>
              <a:rPr lang="id-ID" b="1" dirty="0" smtClean="0"/>
              <a:t>Kemampuan konsentrasi dalam sebuah hal/masalah. </a:t>
            </a:r>
            <a:r>
              <a:rPr lang="id-ID" dirty="0" smtClean="0"/>
              <a:t>Dalam kata lain, Anda harus memiliki kemampuan untuk fokus dalam sebuah hal atau masalah Anda.</a:t>
            </a:r>
          </a:p>
          <a:p>
            <a:pPr algn="just"/>
            <a:r>
              <a:rPr lang="id-ID" b="1" dirty="0" smtClean="0"/>
              <a:t>Kemampuan untuk memecahkan masalah secara sistematis. </a:t>
            </a:r>
            <a:r>
              <a:rPr lang="id-ID" dirty="0" smtClean="0"/>
              <a:t>Anda harus melihat sebuah masalah sebagai sebuah sistem, bukan sebuah masalah yg saling terpisah satu sama lain.</a:t>
            </a:r>
          </a:p>
          <a:p>
            <a:endParaRPr lang="id-ID"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FAKTOR PENINGKATAN KUALITAS</a:t>
            </a:r>
            <a:endParaRPr lang="id-ID" dirty="0"/>
          </a:p>
        </p:txBody>
      </p:sp>
      <p:sp>
        <p:nvSpPr>
          <p:cNvPr id="3" name="Content Placeholder 2"/>
          <p:cNvSpPr>
            <a:spLocks noGrp="1"/>
          </p:cNvSpPr>
          <p:nvPr>
            <p:ph idx="1"/>
          </p:nvPr>
        </p:nvSpPr>
        <p:spPr/>
        <p:txBody>
          <a:bodyPr>
            <a:normAutofit fontScale="70000" lnSpcReduction="20000"/>
          </a:bodyPr>
          <a:lstStyle/>
          <a:p>
            <a:pPr algn="just"/>
            <a:r>
              <a:rPr lang="id-ID" b="1" dirty="0" smtClean="0"/>
              <a:t>LEARNING FUNDAMENTAL KNOWLEDGE, </a:t>
            </a:r>
            <a:r>
              <a:rPr lang="id-ID" dirty="0" smtClean="0"/>
              <a:t>berusaha menyerap ilmu pengetahuan dan pengalaman sebanyak mungkin di bidang yg diminati, semakin banyak hal yg diketahui, semakin mudah menciptakan kreativitas yg bernilai jual tinggi. Contoh adalah Soegiharto Sosrodjojo, berpuluh tahun menggeluti pertanian dan produksi teh kemudian menciptakan teh botol dan sekarang menjadi jutawan yg memimpin Sosro Group.</a:t>
            </a:r>
          </a:p>
          <a:p>
            <a:pPr algn="just"/>
            <a:r>
              <a:rPr lang="id-ID" dirty="0" smtClean="0"/>
              <a:t> </a:t>
            </a:r>
            <a:r>
              <a:rPr lang="id-ID" b="1" dirty="0" smtClean="0"/>
              <a:t>FOCUS, </a:t>
            </a:r>
            <a:r>
              <a:rPr lang="id-ID" dirty="0" smtClean="0"/>
              <a:t>setiap hari fokus pada satu aktivitas kreatif. Misalnya ingin kreatif dalam bidang desain pakaian, lakukan aktifitas kreatif walaupun hanya berupa goresan sketsa sederhana atau satu bagian sulaman. Langkah itu meningkatkan daya kreativitas seiring bertambahnya pengalaman dan ilmu yg terus bertambah setiap hari.</a:t>
            </a:r>
          </a:p>
          <a:p>
            <a:pPr algn="just"/>
            <a:r>
              <a:rPr lang="id-ID" dirty="0" smtClean="0"/>
              <a:t> </a:t>
            </a:r>
            <a:r>
              <a:rPr lang="id-ID" b="1" dirty="0" smtClean="0"/>
              <a:t>HIGH IMAGINATION</a:t>
            </a:r>
            <a:r>
              <a:rPr lang="id-ID" dirty="0" smtClean="0"/>
              <a:t>, biarkan pikiran bebas berimajinasi, sebab itu akan mengembangkan kreativitas. Imajinasi sering memunculkan ide2 sederhana, tetapi unik dan bernilai tinggi. Lauren Bacall mengatakan, “</a:t>
            </a:r>
            <a:r>
              <a:rPr lang="id-ID" i="1" dirty="0" smtClean="0"/>
              <a:t>Imagination is the highest kite one can fly</a:t>
            </a:r>
            <a:r>
              <a:rPr lang="id-ID" dirty="0" smtClean="0"/>
              <a:t>. – Imajinasi adalah layang2 tertinggi yg mampu diterbangkan manusia</a:t>
            </a:r>
            <a:endParaRPr lang="id-ID"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algn="just"/>
            <a:r>
              <a:rPr lang="id-ID" sz="1600" b="1" dirty="0" smtClean="0"/>
              <a:t>PASSION</a:t>
            </a:r>
            <a:r>
              <a:rPr lang="id-ID" sz="1600" dirty="0" smtClean="0"/>
              <a:t>, Passion membuat seseorang punya fighting spirit /semangat juang. Ia tidak mudah menyerah dan putus asa dalam menghadapi berbagai masalah, sesulit apa pun, termasuk pekerjaannya. Masalah justru menjadi pemicu untuk mencari terobosan. Passion akan memunculkan kreativitas secara spontan.</a:t>
            </a:r>
          </a:p>
          <a:p>
            <a:pPr algn="just"/>
            <a:r>
              <a:rPr lang="id-ID" sz="1600" dirty="0" smtClean="0"/>
              <a:t> </a:t>
            </a:r>
            <a:r>
              <a:rPr lang="id-ID" sz="1600" b="1" dirty="0" smtClean="0"/>
              <a:t>TIME MANAGEMENT</a:t>
            </a:r>
            <a:r>
              <a:rPr lang="id-ID" sz="1600" dirty="0" smtClean="0"/>
              <a:t>, Pengaturan waktu yg baik juga akan memunculkan kreativitas. Karena itu kita harus bekerja cerdas. Yaitu dengan memanfaatkan waktu secara efektif dan efisien untuk memperoleh hasil optimal. Bekerja terus menerus tanpa diimbangi istirahat cukup membuat otak kita overload (kelebihan beban). Kita tidak punya lagi ruang berpikir untuk melihat hal baru. Dengan mengatur jam kerja serta jam istirahat dengan disiplin, aliran darah ke otak tidak terhambat karena kita memperoleh oksigen dengan sempurna.</a:t>
            </a:r>
          </a:p>
          <a:p>
            <a:pPr algn="just"/>
            <a:r>
              <a:rPr lang="id-ID" sz="1600" dirty="0" smtClean="0"/>
              <a:t> </a:t>
            </a:r>
            <a:r>
              <a:rPr lang="id-ID" sz="1600" b="1" dirty="0" smtClean="0"/>
              <a:t>NETWORKING,</a:t>
            </a:r>
            <a:r>
              <a:rPr lang="id-ID" sz="1600" dirty="0" smtClean="0"/>
              <a:t> upayakan tetap menyediakan waktu berkualitas untuk bertemu dengan banyak orang. Pertemuan itu mendatangkan energi kreativitas kita. Sikap utama yg dibutuhkan dalam membina networking yg positif adalah ”sikap rendah hati”. Mau mendengar pendapat dan dapat menghargai kelebihan orang lain. Sering berdiskusi akan menyulut ide yg memunculkan kreativitas yg lebih membumi, sesuai dengan kebutuhan zaman. </a:t>
            </a:r>
          </a:p>
          <a:p>
            <a:r>
              <a:rPr lang="id-ID" sz="1600" b="1" dirty="0" smtClean="0"/>
              <a:t>SENSE Of COMPETITION</a:t>
            </a:r>
            <a:r>
              <a:rPr lang="id-ID" sz="1600" dirty="0" smtClean="0"/>
              <a:t>, berada di tengah-tengah pesaing, alarm kewaspadaan kita untuk ”selalu siaga” akan terus berbunyi. Kita tidak hidup dalam zona kenyamanan. Kreativitas akan lebih mudah ditingkatkan saat situasi kita terjepit.</a:t>
            </a:r>
            <a:endParaRPr lang="id-ID"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algn="just"/>
            <a:r>
              <a:rPr lang="id-ID" b="1" dirty="0" smtClean="0"/>
              <a:t>HUMILITY</a:t>
            </a:r>
            <a:r>
              <a:rPr lang="id-ID" dirty="0" smtClean="0"/>
              <a:t>, Kerendahan hati merupakan sumber kreativitas. Sikap rendah hati membuat seseorang selalu melakukan introspeksi dan koreksi terhadap semua aktivitasnya. Hanya dengan kerendahan hati seseorang mau menerima teguran / masukan.</a:t>
            </a:r>
          </a:p>
          <a:p>
            <a:pPr algn="just"/>
            <a:r>
              <a:rPr lang="id-ID" b="1" dirty="0" smtClean="0"/>
              <a:t>ATTITUDE, </a:t>
            </a:r>
            <a:r>
              <a:rPr lang="id-ID" dirty="0" smtClean="0"/>
              <a:t>dalam menciptakan kreativitas butuh ketekunan, semangat, kedisiplinan, dan kegigihan. Keempat hal tersebut akan membantu Anda terus berusaha menyiasati keterbatasan, mencari solusi bekerja dan lebih efisien hingga berhasil menciptakan karya luar biasa atau ide2 cemerlang.</a:t>
            </a:r>
          </a:p>
          <a:p>
            <a:pPr algn="just"/>
            <a:r>
              <a:rPr lang="id-ID" b="1" dirty="0" smtClean="0"/>
              <a:t>SELF CONFIDENCE, </a:t>
            </a:r>
            <a:r>
              <a:rPr lang="id-ID" dirty="0" smtClean="0"/>
              <a:t>Anda juga akan lebih kreatif jika Anda percaya bahwa Anda kreatif. Seorang peneliti pernah melakukan survei kepada sekelompok karyawan. Beberapa karyawan yg kreatif ternyata percaya bahwa mereka kreatif. Sedangkan sebagian lagi yg tidak kreatif itu percaya bahwa mereka tidak kreatif.</a:t>
            </a:r>
          </a:p>
          <a:p>
            <a:pPr algn="just"/>
            <a:r>
              <a:rPr lang="id-ID" b="1" dirty="0" smtClean="0"/>
              <a:t> HONEST, </a:t>
            </a:r>
            <a:r>
              <a:rPr lang="id-ID" dirty="0" smtClean="0"/>
              <a:t>Orang kreatif juga selalu bersedia mengevaluasi ide2 mereka sendiri secara jujur. Untuk itu Anda jangan segan untuk meminta pendapat dan saran dari orang lain, terutama dari mereka yg cukup ahli di bidang mereka dan dapat dipercaya</a:t>
            </a:r>
          </a:p>
          <a:p>
            <a:endParaRPr lang="id-ID"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LANGKAH MENINGKATKAN KREATIVITAS</a:t>
            </a:r>
            <a:endParaRPr lang="id-ID" dirty="0"/>
          </a:p>
        </p:txBody>
      </p:sp>
      <p:sp>
        <p:nvSpPr>
          <p:cNvPr id="3" name="Content Placeholder 2"/>
          <p:cNvSpPr>
            <a:spLocks noGrp="1"/>
          </p:cNvSpPr>
          <p:nvPr>
            <p:ph idx="1"/>
          </p:nvPr>
        </p:nvSpPr>
        <p:spPr/>
        <p:txBody>
          <a:bodyPr>
            <a:normAutofit fontScale="77500" lnSpcReduction="20000"/>
          </a:bodyPr>
          <a:lstStyle/>
          <a:p>
            <a:r>
              <a:rPr lang="id-ID" b="1" dirty="0" smtClean="0"/>
              <a:t>Ubahlah cara berpikir Anda dari negatif ke positif. </a:t>
            </a:r>
            <a:r>
              <a:rPr lang="id-ID" dirty="0" smtClean="0"/>
              <a:t>Semakin positif cara berpikir Anda, membuat Anda semakin percaya diri dan optimis dalam menghadapi permasalahan. Selanjutnya Anda akan semakin kreatif dalam mencari solusi segala permasalahan Anda.</a:t>
            </a:r>
          </a:p>
          <a:p>
            <a:r>
              <a:rPr lang="id-ID" dirty="0" smtClean="0"/>
              <a:t> </a:t>
            </a:r>
            <a:r>
              <a:rPr lang="id-ID" b="1" dirty="0" smtClean="0"/>
              <a:t>Tulislah secara detail mengenai situasi kesulitan yg Anda hadapi, </a:t>
            </a:r>
            <a:r>
              <a:rPr lang="id-ID" dirty="0" smtClean="0"/>
              <a:t>Tulislah segala hal yg berkaitan dengan tantangan Anda, Apa yg menjadi penyebab Anda tertekan? Apa yg Anda kuatirkan? Ini bukan berarti berpikir negatif, tapi untuk mencari jalan keluar dari permasalahan tersebut.</a:t>
            </a:r>
          </a:p>
          <a:p>
            <a:r>
              <a:rPr lang="id-ID" dirty="0" smtClean="0"/>
              <a:t> </a:t>
            </a:r>
            <a:r>
              <a:rPr lang="id-ID" b="1" dirty="0" smtClean="0"/>
              <a:t>Selalu bertanya, </a:t>
            </a:r>
            <a:r>
              <a:rPr lang="id-ID" dirty="0" smtClean="0"/>
              <a:t>Berlatihlah juga untuk menjawab sebuah permasalahan atau pertanyaan dari sudut pandang yg berbeda. Misalnya bisnis Anda sedang menurun, kenapa menurun? mengapa penjualannya menurun? apa karena semakin banyak kompetitor? Dengan semakin banyak pertanyaan yg dapat Anda buat, maka Anda akan terpacu untuk semakin kreatif mencari solusinya.</a:t>
            </a:r>
          </a:p>
          <a:p>
            <a:r>
              <a:rPr lang="id-ID" dirty="0" smtClean="0"/>
              <a:t> </a:t>
            </a:r>
            <a:endParaRPr lang="id-ID"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normAutofit fontScale="92500" lnSpcReduction="20000"/>
          </a:bodyPr>
          <a:lstStyle/>
          <a:p>
            <a:pPr algn="just"/>
            <a:r>
              <a:rPr lang="id-ID" b="1" dirty="0" smtClean="0"/>
              <a:t>Anda harus Take Action (Bertindak), </a:t>
            </a:r>
            <a:r>
              <a:rPr lang="id-ID" dirty="0" smtClean="0"/>
              <a:t>Bertindaklah, sibukkanlah diri, dan terus bergerak. Tentukan Prioritas Tujuan. Semakin cepat dan semakin jelas tujuan, semakin kreatif diri dalam mencapai tujuan</a:t>
            </a:r>
            <a:r>
              <a:rPr lang="id-ID" dirty="0" smtClean="0"/>
              <a:t>.</a:t>
            </a:r>
            <a:r>
              <a:rPr lang="id-ID" sz="2800" b="1" dirty="0" smtClean="0"/>
              <a:t> </a:t>
            </a:r>
            <a:endParaRPr lang="id-ID" sz="2800" b="1" dirty="0" smtClean="0"/>
          </a:p>
          <a:p>
            <a:pPr algn="just"/>
            <a:r>
              <a:rPr lang="id-ID" sz="2800" b="1" dirty="0" smtClean="0"/>
              <a:t>Mencari </a:t>
            </a:r>
            <a:r>
              <a:rPr lang="id-ID" sz="2800" b="1" dirty="0" smtClean="0"/>
              <a:t>Sudut Pandang Lain. </a:t>
            </a:r>
            <a:r>
              <a:rPr lang="id-ID" sz="2800" dirty="0" smtClean="0"/>
              <a:t>Salah satu latihan untuk mengasah kreatifitas adalah dengan mencoba memandang sesuatu dari perspektif lain yg sama sekali baru. Misalnya : ambil sebuah pensil, lalu pikirkanlan dan tuliskanlah sebanyak mungkin ide anda terhadap kegunaan pinsil tersebut – selain untuk menulis – misalnya sebagai tusuk konde, sumpit makan, dsb.</a:t>
            </a:r>
          </a:p>
          <a:p>
            <a:pPr algn="just"/>
            <a:endParaRPr lang="id-ID" dirty="0" smtClean="0"/>
          </a:p>
          <a:p>
            <a:endParaRPr lang="id-ID"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53</TotalTime>
  <Words>1543</Words>
  <Application>Microsoft Office PowerPoint</Application>
  <PresentationFormat>On-screen Show (4:3)</PresentationFormat>
  <Paragraphs>44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Opulent</vt:lpstr>
      <vt:lpstr>KREATIVITAS</vt:lpstr>
      <vt:lpstr>Slide 2</vt:lpstr>
      <vt:lpstr>Slide 3</vt:lpstr>
      <vt:lpstr>KUALITAS KECERDASAN</vt:lpstr>
      <vt:lpstr>FAKTOR PENINGKATAN KUALITAS</vt:lpstr>
      <vt:lpstr>Slide 6</vt:lpstr>
      <vt:lpstr>Slide 7</vt:lpstr>
      <vt:lpstr>LANGKAH MENINGKATKAN KREATIVITAS</vt:lpstr>
      <vt:lpstr>Slide 9</vt:lpstr>
      <vt:lpstr>Slide 10</vt:lpstr>
      <vt:lpstr>Slide 11</vt:lpstr>
      <vt:lpstr>Slide 12</vt:lpstr>
      <vt:lpstr>Slide 13</vt:lpstr>
      <vt:lpstr>Slide 14</vt:lpstr>
      <vt:lpstr>Slide 15</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KREATIVITAS</dc:title>
  <dc:creator>win 7</dc:creator>
  <cp:lastModifiedBy>win 7</cp:lastModifiedBy>
  <cp:revision>17</cp:revision>
  <dcterms:created xsi:type="dcterms:W3CDTF">2013-05-16T12:04:15Z</dcterms:created>
  <dcterms:modified xsi:type="dcterms:W3CDTF">2013-05-20T04:27:09Z</dcterms:modified>
</cp:coreProperties>
</file>