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61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52F36-D6C0-442E-97F9-4FE72BB15862}" type="datetimeFigureOut">
              <a:rPr lang="en-US" smtClean="0"/>
              <a:t>07-Nov-19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AF7CC-81C3-4393-A907-DC00782E540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E28F76F-835A-40BD-9B36-D66783EA9F80}" type="datetime1">
              <a:rPr lang="en-US" smtClean="0"/>
              <a:t>07-Nov-19</a:t>
            </a:fld>
            <a:endParaRPr lang="en-US"/>
          </a:p>
        </p:txBody>
      </p:sp>
      <p:sp>
        <p:nvSpPr>
          <p:cNvPr id="17" name="Footer Placeholder 16"/>
          <p:cNvSpPr>
            <a:spLocks noGrp="1"/>
          </p:cNvSpPr>
          <p:nvPr>
            <p:ph type="ftr" sz="quarter" idx="11"/>
          </p:nvPr>
        </p:nvSpPr>
        <p:spPr/>
        <p:txBody>
          <a:bodyPr/>
          <a:lstStyle/>
          <a:p>
            <a:r>
              <a:rPr lang="en-US" smtClean="0"/>
              <a:t>Copyright © 2019 Accurize Market Research sales@accurizemarketresearch.com</a:t>
            </a: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14EE6182-B6E2-4ACD-9BB7-13CCA32C4085}"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212C1A-19AB-418B-B441-3B1503F877C1}" type="datetime1">
              <a:rPr lang="en-US" smtClean="0"/>
              <a:t>07-Nov-19</a:t>
            </a:fld>
            <a:endParaRPr lang="en-US"/>
          </a:p>
        </p:txBody>
      </p:sp>
      <p:sp>
        <p:nvSpPr>
          <p:cNvPr id="5" name="Footer Placeholder 4"/>
          <p:cNvSpPr>
            <a:spLocks noGrp="1"/>
          </p:cNvSpPr>
          <p:nvPr>
            <p:ph type="ftr" sz="quarter" idx="11"/>
          </p:nvPr>
        </p:nvSpPr>
        <p:spPr/>
        <p:txBody>
          <a:bodyPr/>
          <a:lstStyle/>
          <a:p>
            <a:r>
              <a:rPr lang="en-US" smtClean="0"/>
              <a:t>Copyright © 2019 Accurize Market Research sales@accurizemarketresearch.com</a:t>
            </a:r>
            <a:endParaRPr lang="en-US"/>
          </a:p>
        </p:txBody>
      </p:sp>
      <p:sp>
        <p:nvSpPr>
          <p:cNvPr id="6" name="Slide Number Placeholder 5"/>
          <p:cNvSpPr>
            <a:spLocks noGrp="1"/>
          </p:cNvSpPr>
          <p:nvPr>
            <p:ph type="sldNum" sz="quarter" idx="12"/>
          </p:nvPr>
        </p:nvSpPr>
        <p:spPr/>
        <p:txBody>
          <a:bodyPr/>
          <a:lstStyle/>
          <a:p>
            <a:fld id="{14EE6182-B6E2-4ACD-9BB7-13CCA32C408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CD1E40-2DEE-4234-957C-44286EFC1538}" type="datetime1">
              <a:rPr lang="en-US" smtClean="0"/>
              <a:t>07-Nov-19</a:t>
            </a:fld>
            <a:endParaRPr lang="en-US"/>
          </a:p>
        </p:txBody>
      </p:sp>
      <p:sp>
        <p:nvSpPr>
          <p:cNvPr id="5" name="Footer Placeholder 4"/>
          <p:cNvSpPr>
            <a:spLocks noGrp="1"/>
          </p:cNvSpPr>
          <p:nvPr>
            <p:ph type="ftr" sz="quarter" idx="11"/>
          </p:nvPr>
        </p:nvSpPr>
        <p:spPr/>
        <p:txBody>
          <a:bodyPr/>
          <a:lstStyle/>
          <a:p>
            <a:r>
              <a:rPr lang="en-US" smtClean="0"/>
              <a:t>Copyright © 2019 Accurize Market Research sales@accurizemarketresearch.com</a:t>
            </a:r>
            <a:endParaRPr lang="en-US"/>
          </a:p>
        </p:txBody>
      </p:sp>
      <p:sp>
        <p:nvSpPr>
          <p:cNvPr id="6" name="Slide Number Placeholder 5"/>
          <p:cNvSpPr>
            <a:spLocks noGrp="1"/>
          </p:cNvSpPr>
          <p:nvPr>
            <p:ph type="sldNum" sz="quarter" idx="12"/>
          </p:nvPr>
        </p:nvSpPr>
        <p:spPr/>
        <p:txBody>
          <a:bodyPr/>
          <a:lstStyle/>
          <a:p>
            <a:fld id="{14EE6182-B6E2-4ACD-9BB7-13CCA32C408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FCE3509-7731-445E-AE44-5F2D273C2732}" type="datetime1">
              <a:rPr lang="en-US" smtClean="0"/>
              <a:t>07-Nov-19</a:t>
            </a:fld>
            <a:endParaRPr lang="en-US"/>
          </a:p>
        </p:txBody>
      </p:sp>
      <p:sp>
        <p:nvSpPr>
          <p:cNvPr id="5" name="Footer Placeholder 4"/>
          <p:cNvSpPr>
            <a:spLocks noGrp="1"/>
          </p:cNvSpPr>
          <p:nvPr>
            <p:ph type="ftr" sz="quarter" idx="11"/>
          </p:nvPr>
        </p:nvSpPr>
        <p:spPr/>
        <p:txBody>
          <a:bodyPr/>
          <a:lstStyle/>
          <a:p>
            <a:r>
              <a:rPr lang="en-US" smtClean="0"/>
              <a:t>Copyright © 2019 Accurize Market Research sales@accurizemarketresearch.com</a:t>
            </a:r>
            <a:endParaRPr lang="en-US"/>
          </a:p>
        </p:txBody>
      </p:sp>
      <p:sp>
        <p:nvSpPr>
          <p:cNvPr id="6" name="Slide Number Placeholder 5"/>
          <p:cNvSpPr>
            <a:spLocks noGrp="1"/>
          </p:cNvSpPr>
          <p:nvPr>
            <p:ph type="sldNum" sz="quarter" idx="12"/>
          </p:nvPr>
        </p:nvSpPr>
        <p:spPr/>
        <p:txBody>
          <a:bodyPr/>
          <a:lstStyle/>
          <a:p>
            <a:fld id="{14EE6182-B6E2-4ACD-9BB7-13CCA32C4085}"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C895835-6474-40FA-BCE1-5071C72D792C}" type="datetime1">
              <a:rPr lang="en-US" smtClean="0"/>
              <a:t>07-Nov-19</a:t>
            </a:fld>
            <a:endParaRPr lang="en-US"/>
          </a:p>
        </p:txBody>
      </p:sp>
      <p:sp>
        <p:nvSpPr>
          <p:cNvPr id="5" name="Footer Placeholder 4"/>
          <p:cNvSpPr>
            <a:spLocks noGrp="1"/>
          </p:cNvSpPr>
          <p:nvPr>
            <p:ph type="ftr" sz="quarter" idx="11"/>
          </p:nvPr>
        </p:nvSpPr>
        <p:spPr>
          <a:xfrm>
            <a:off x="800100" y="6172200"/>
            <a:ext cx="4000500" cy="457200"/>
          </a:xfrm>
        </p:spPr>
        <p:txBody>
          <a:bodyPr/>
          <a:lstStyle/>
          <a:p>
            <a:r>
              <a:rPr lang="en-US" smtClean="0"/>
              <a:t>Copyright © 2019 Accurize Market Research sales@accurizemarketresearch.com</a:t>
            </a: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14EE6182-B6E2-4ACD-9BB7-13CCA32C408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9015C9A-8FDC-495E-B0D8-98D46DDA939E}" type="datetime1">
              <a:rPr lang="en-US" smtClean="0"/>
              <a:t>07-Nov-19</a:t>
            </a:fld>
            <a:endParaRPr lang="en-US"/>
          </a:p>
        </p:txBody>
      </p:sp>
      <p:sp>
        <p:nvSpPr>
          <p:cNvPr id="6" name="Footer Placeholder 5"/>
          <p:cNvSpPr>
            <a:spLocks noGrp="1"/>
          </p:cNvSpPr>
          <p:nvPr>
            <p:ph type="ftr" sz="quarter" idx="11"/>
          </p:nvPr>
        </p:nvSpPr>
        <p:spPr/>
        <p:txBody>
          <a:bodyPr/>
          <a:lstStyle/>
          <a:p>
            <a:r>
              <a:rPr lang="en-US" smtClean="0"/>
              <a:t>Copyright © 2019 Accurize Market Research sales@accurizemarketresearch.com</a:t>
            </a:r>
            <a:endParaRPr lang="en-US"/>
          </a:p>
        </p:txBody>
      </p:sp>
      <p:sp>
        <p:nvSpPr>
          <p:cNvPr id="7" name="Slide Number Placeholder 6"/>
          <p:cNvSpPr>
            <a:spLocks noGrp="1"/>
          </p:cNvSpPr>
          <p:nvPr>
            <p:ph type="sldNum" sz="quarter" idx="12"/>
          </p:nvPr>
        </p:nvSpPr>
        <p:spPr/>
        <p:txBody>
          <a:bodyPr/>
          <a:lstStyle/>
          <a:p>
            <a:fld id="{14EE6182-B6E2-4ACD-9BB7-13CCA32C4085}"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EAA0094-73E7-4011-B9BB-542A5575D856}" type="datetime1">
              <a:rPr lang="en-US" smtClean="0"/>
              <a:t>07-Nov-19</a:t>
            </a:fld>
            <a:endParaRPr lang="en-US"/>
          </a:p>
        </p:txBody>
      </p:sp>
      <p:sp>
        <p:nvSpPr>
          <p:cNvPr id="8" name="Footer Placeholder 7"/>
          <p:cNvSpPr>
            <a:spLocks noGrp="1"/>
          </p:cNvSpPr>
          <p:nvPr>
            <p:ph type="ftr" sz="quarter" idx="11"/>
          </p:nvPr>
        </p:nvSpPr>
        <p:spPr/>
        <p:txBody>
          <a:bodyPr/>
          <a:lstStyle/>
          <a:p>
            <a:r>
              <a:rPr lang="en-US" smtClean="0"/>
              <a:t>Copyright © 2019 Accurize Market Research sales@accurizemarketresearch.com</a:t>
            </a:r>
            <a:endParaRPr lang="en-US"/>
          </a:p>
        </p:txBody>
      </p:sp>
      <p:sp>
        <p:nvSpPr>
          <p:cNvPr id="9" name="Slide Number Placeholder 8"/>
          <p:cNvSpPr>
            <a:spLocks noGrp="1"/>
          </p:cNvSpPr>
          <p:nvPr>
            <p:ph type="sldNum" sz="quarter" idx="12"/>
          </p:nvPr>
        </p:nvSpPr>
        <p:spPr/>
        <p:txBody>
          <a:bodyPr/>
          <a:lstStyle/>
          <a:p>
            <a:fld id="{14EE6182-B6E2-4ACD-9BB7-13CCA32C4085}"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C6E6F05-737E-48F7-A9B1-6F57E3A814D5}" type="datetime1">
              <a:rPr lang="en-US" smtClean="0"/>
              <a:t>07-Nov-19</a:t>
            </a:fld>
            <a:endParaRPr lang="en-US"/>
          </a:p>
        </p:txBody>
      </p:sp>
      <p:sp>
        <p:nvSpPr>
          <p:cNvPr id="4" name="Footer Placeholder 3"/>
          <p:cNvSpPr>
            <a:spLocks noGrp="1"/>
          </p:cNvSpPr>
          <p:nvPr>
            <p:ph type="ftr" sz="quarter" idx="11"/>
          </p:nvPr>
        </p:nvSpPr>
        <p:spPr/>
        <p:txBody>
          <a:bodyPr/>
          <a:lstStyle/>
          <a:p>
            <a:r>
              <a:rPr lang="en-US" smtClean="0"/>
              <a:t>Copyright © 2019 Accurize Market Research sales@accurizemarketresearch.com</a:t>
            </a:r>
            <a:endParaRPr lang="en-US"/>
          </a:p>
        </p:txBody>
      </p:sp>
      <p:sp>
        <p:nvSpPr>
          <p:cNvPr id="5" name="Slide Number Placeholder 4"/>
          <p:cNvSpPr>
            <a:spLocks noGrp="1"/>
          </p:cNvSpPr>
          <p:nvPr>
            <p:ph type="sldNum" sz="quarter" idx="12"/>
          </p:nvPr>
        </p:nvSpPr>
        <p:spPr/>
        <p:txBody>
          <a:bodyPr/>
          <a:lstStyle/>
          <a:p>
            <a:fld id="{14EE6182-B6E2-4ACD-9BB7-13CCA32C408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93903-B26D-41F4-9DD3-1136CF356464}" type="datetime1">
              <a:rPr lang="en-US" smtClean="0"/>
              <a:t>07-Nov-19</a:t>
            </a:fld>
            <a:endParaRPr lang="en-US"/>
          </a:p>
        </p:txBody>
      </p:sp>
      <p:sp>
        <p:nvSpPr>
          <p:cNvPr id="3" name="Footer Placeholder 2"/>
          <p:cNvSpPr>
            <a:spLocks noGrp="1"/>
          </p:cNvSpPr>
          <p:nvPr>
            <p:ph type="ftr" sz="quarter" idx="11"/>
          </p:nvPr>
        </p:nvSpPr>
        <p:spPr/>
        <p:txBody>
          <a:bodyPr/>
          <a:lstStyle/>
          <a:p>
            <a:r>
              <a:rPr lang="en-US" smtClean="0"/>
              <a:t>Copyright © 2019 Accurize Market Research sales@accurizemarketresearch.com</a:t>
            </a:r>
            <a:endParaRPr lang="en-US"/>
          </a:p>
        </p:txBody>
      </p:sp>
      <p:sp>
        <p:nvSpPr>
          <p:cNvPr id="4" name="Slide Number Placeholder 3"/>
          <p:cNvSpPr>
            <a:spLocks noGrp="1"/>
          </p:cNvSpPr>
          <p:nvPr>
            <p:ph type="sldNum" sz="quarter" idx="12"/>
          </p:nvPr>
        </p:nvSpPr>
        <p:spPr/>
        <p:txBody>
          <a:bodyPr/>
          <a:lstStyle/>
          <a:p>
            <a:fld id="{14EE6182-B6E2-4ACD-9BB7-13CCA32C408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BDCC6CE-B8BC-4ABA-9ACA-F7BE1A8177B3}" type="datetime1">
              <a:rPr lang="en-US" smtClean="0"/>
              <a:t>07-Nov-19</a:t>
            </a:fld>
            <a:endParaRPr lang="en-US"/>
          </a:p>
        </p:txBody>
      </p:sp>
      <p:sp>
        <p:nvSpPr>
          <p:cNvPr id="6" name="Footer Placeholder 5"/>
          <p:cNvSpPr>
            <a:spLocks noGrp="1"/>
          </p:cNvSpPr>
          <p:nvPr>
            <p:ph type="ftr" sz="quarter" idx="11"/>
          </p:nvPr>
        </p:nvSpPr>
        <p:spPr/>
        <p:txBody>
          <a:bodyPr/>
          <a:lstStyle/>
          <a:p>
            <a:r>
              <a:rPr lang="en-US" smtClean="0"/>
              <a:t>Copyright © 2019 Accurize Market Research sales@accurizemarketresearch.com</a:t>
            </a:r>
            <a:endParaRPr lang="en-US"/>
          </a:p>
        </p:txBody>
      </p:sp>
      <p:sp>
        <p:nvSpPr>
          <p:cNvPr id="7" name="Slide Number Placeholder 6"/>
          <p:cNvSpPr>
            <a:spLocks noGrp="1"/>
          </p:cNvSpPr>
          <p:nvPr>
            <p:ph type="sldNum" sz="quarter" idx="12"/>
          </p:nvPr>
        </p:nvSpPr>
        <p:spPr/>
        <p:txBody>
          <a:bodyPr/>
          <a:lstStyle/>
          <a:p>
            <a:fld id="{14EE6182-B6E2-4ACD-9BB7-13CCA32C4085}"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61ABC05-07FD-4EC9-A882-C9CEF055A54A}" type="datetime1">
              <a:rPr lang="en-US" smtClean="0"/>
              <a:t>07-Nov-19</a:t>
            </a:fld>
            <a:endParaRPr lang="en-US"/>
          </a:p>
        </p:txBody>
      </p:sp>
      <p:sp>
        <p:nvSpPr>
          <p:cNvPr id="6" name="Footer Placeholder 5"/>
          <p:cNvSpPr>
            <a:spLocks noGrp="1"/>
          </p:cNvSpPr>
          <p:nvPr>
            <p:ph type="ftr" sz="quarter" idx="11"/>
          </p:nvPr>
        </p:nvSpPr>
        <p:spPr>
          <a:xfrm>
            <a:off x="914400" y="6172200"/>
            <a:ext cx="3886200" cy="457200"/>
          </a:xfrm>
        </p:spPr>
        <p:txBody>
          <a:bodyPr/>
          <a:lstStyle/>
          <a:p>
            <a:r>
              <a:rPr lang="en-US" smtClean="0"/>
              <a:t>Copyright © 2019 Accurize Market Research sales@accurizemarketresearch.com</a:t>
            </a:r>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14EE6182-B6E2-4ACD-9BB7-13CCA32C4085}"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F4395BA-DBCA-4A1A-9B35-9AFDFE16E33E}" type="datetime1">
              <a:rPr lang="en-US" smtClean="0"/>
              <a:t>07-Nov-19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en-US" smtClean="0"/>
              <a:t>Copyright © 2019 Accurize Market Research sales@accurizemarketresearch.com</a:t>
            </a: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4EE6182-B6E2-4ACD-9BB7-13CCA32C408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accurizemarketresearch.com/report/medical-fiber-optics-market/sample-request" TargetMode="External"/><Relationship Id="rId2" Type="http://schemas.openxmlformats.org/officeDocument/2006/relationships/hyperlink" Target="https://www.accurizemarketresearch.com/report/medical-fiber-optics-marke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accurizemarketresearch.com/report/medical-fiber-optics-market/ask-for-customizatio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mailto:help@accurizemarketresearch.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505200"/>
            <a:ext cx="7924800" cy="838200"/>
          </a:xfrm>
        </p:spPr>
        <p:txBody>
          <a:bodyPr/>
          <a:lstStyle/>
          <a:p>
            <a:r>
              <a:rPr lang="en-US" sz="2800" b="1" dirty="0" smtClean="0">
                <a:solidFill>
                  <a:schemeClr val="accent6"/>
                </a:solidFill>
                <a:latin typeface="Times New Roman" pitchFamily="18" charset="0"/>
                <a:cs typeface="Times New Roman" pitchFamily="18" charset="0"/>
              </a:rPr>
              <a:t>Published by :Accurize Market Research Pvt. Ltd.</a:t>
            </a:r>
          </a:p>
          <a:p>
            <a:endParaRPr lang="en-US" b="1" dirty="0" smtClean="0">
              <a:solidFill>
                <a:schemeClr val="accent6"/>
              </a:solidFill>
              <a:latin typeface="Times New Roman" pitchFamily="18" charset="0"/>
              <a:cs typeface="Times New Roman" pitchFamily="18" charset="0"/>
            </a:endParaRPr>
          </a:p>
          <a:p>
            <a:endParaRPr lang="en-US" dirty="0"/>
          </a:p>
        </p:txBody>
      </p:sp>
      <p:sp>
        <p:nvSpPr>
          <p:cNvPr id="5" name="Footer Placeholder 4"/>
          <p:cNvSpPr>
            <a:spLocks noGrp="1"/>
          </p:cNvSpPr>
          <p:nvPr>
            <p:ph type="ftr" sz="quarter" idx="11"/>
          </p:nvPr>
        </p:nvSpPr>
        <p:spPr>
          <a:xfrm>
            <a:off x="2667000" y="6096000"/>
            <a:ext cx="3962400" cy="549275"/>
          </a:xfrm>
        </p:spPr>
        <p:txBody>
          <a:bodyPr/>
          <a:lstStyle/>
          <a:p>
            <a:pPr algn="ctr"/>
            <a:r>
              <a:rPr lang="en-US" sz="1600" dirty="0" smtClean="0">
                <a:latin typeface="Times New Roman" pitchFamily="18" charset="0"/>
                <a:cs typeface="Times New Roman" pitchFamily="18" charset="0"/>
              </a:rPr>
              <a:t>Copyright © 2019 Accurize Market Research sales@accurizemarketresearch.com</a:t>
            </a:r>
            <a:endParaRPr lang="en-US" sz="1600" dirty="0">
              <a:latin typeface="Times New Roman" pitchFamily="18" charset="0"/>
              <a:cs typeface="Times New Roman" pitchFamily="18" charset="0"/>
            </a:endParaRPr>
          </a:p>
        </p:txBody>
      </p:sp>
      <p:sp>
        <p:nvSpPr>
          <p:cNvPr id="2" name="Title 1"/>
          <p:cNvSpPr>
            <a:spLocks noGrp="1"/>
          </p:cNvSpPr>
          <p:nvPr>
            <p:ph type="ctrTitle"/>
          </p:nvPr>
        </p:nvSpPr>
        <p:spPr/>
        <p:txBody>
          <a:bodyPr>
            <a:normAutofit/>
          </a:bodyPr>
          <a:lstStyle/>
          <a:p>
            <a:r>
              <a:rPr lang="en-US" sz="4000" b="1" dirty="0"/>
              <a:t>Global Medical Fiber Optics </a:t>
            </a:r>
            <a:r>
              <a:rPr lang="en-US" sz="4000" b="1" dirty="0" smtClean="0"/>
              <a:t>Market</a:t>
            </a:r>
            <a:br>
              <a:rPr lang="en-US" sz="4000" b="1" dirty="0" smtClean="0"/>
            </a:br>
            <a:r>
              <a:rPr lang="en-US" sz="4000" b="1" dirty="0" smtClean="0"/>
              <a:t> 2017 – 2025</a:t>
            </a:r>
            <a:r>
              <a:rPr lang="en-US" sz="4000" b="1" dirty="0" smtClean="0"/>
              <a:t> </a:t>
            </a:r>
            <a:endParaRPr lang="en-US" sz="4000" dirty="0"/>
          </a:p>
        </p:txBody>
      </p:sp>
      <p:pic>
        <p:nvPicPr>
          <p:cNvPr id="4" name="Picture 2" descr="C:\Users\Admin\Desktop\accu_logo.png"/>
          <p:cNvPicPr>
            <a:picLocks noChangeAspect="1" noChangeArrowheads="1"/>
          </p:cNvPicPr>
          <p:nvPr/>
        </p:nvPicPr>
        <p:blipFill>
          <a:blip r:embed="rId2"/>
          <a:srcRect/>
          <a:stretch>
            <a:fillRect/>
          </a:stretch>
        </p:blipFill>
        <p:spPr bwMode="auto">
          <a:xfrm>
            <a:off x="2971800" y="4876800"/>
            <a:ext cx="3230384" cy="8794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772400" cy="884238"/>
          </a:xfrm>
        </p:spPr>
        <p:txBody>
          <a:bodyPr>
            <a:noAutofit/>
          </a:bodyPr>
          <a:lstStyle/>
          <a:p>
            <a:r>
              <a:rPr lang="en-US" sz="2400" b="1" dirty="0" smtClean="0">
                <a:solidFill>
                  <a:schemeClr val="accent2"/>
                </a:solidFill>
              </a:rPr>
              <a:t>Global Medical Fiber Optics Market is Estimated to Reach $1.5 Billion by 2024</a:t>
            </a:r>
            <a:endParaRPr lang="en-US" sz="2400" dirty="0">
              <a:solidFill>
                <a:schemeClr val="accent2"/>
              </a:solidFill>
            </a:endParaRPr>
          </a:p>
        </p:txBody>
      </p:sp>
      <p:sp>
        <p:nvSpPr>
          <p:cNvPr id="4" name="Footer Placeholder 3"/>
          <p:cNvSpPr>
            <a:spLocks noGrp="1"/>
          </p:cNvSpPr>
          <p:nvPr>
            <p:ph type="ftr" sz="quarter" idx="11"/>
          </p:nvPr>
        </p:nvSpPr>
        <p:spPr>
          <a:xfrm>
            <a:off x="2362200" y="6172200"/>
            <a:ext cx="3962400" cy="457200"/>
          </a:xfrm>
        </p:spPr>
        <p:txBody>
          <a:bodyPr/>
          <a:lstStyle/>
          <a:p>
            <a:pPr algn="ctr"/>
            <a:r>
              <a:rPr lang="en-US" sz="1600" dirty="0" smtClean="0">
                <a:latin typeface="Times New Roman" pitchFamily="18" charset="0"/>
                <a:cs typeface="Times New Roman" pitchFamily="18" charset="0"/>
              </a:rPr>
              <a:t>Copyright © 2019 Accurize Market Research sales@accurizemarketresearch.com</a:t>
            </a:r>
            <a:endParaRPr lang="en-US" sz="16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685800" y="1219200"/>
            <a:ext cx="7772400" cy="4572000"/>
          </a:xfrm>
        </p:spPr>
        <p:txBody>
          <a:bodyPr>
            <a:normAutofit/>
          </a:bodyPr>
          <a:lstStyle/>
          <a:p>
            <a:pPr algn="just"/>
            <a:r>
              <a:rPr lang="en-US" sz="2000" dirty="0" smtClean="0">
                <a:latin typeface="Bookman Old Style" pitchFamily="18" charset="0"/>
              </a:rPr>
              <a:t>Global</a:t>
            </a:r>
            <a:r>
              <a:rPr lang="en-US" sz="2000" dirty="0">
                <a:latin typeface="Bookman Old Style" pitchFamily="18" charset="0"/>
                <a:hlinkClick r:id="rId2"/>
              </a:rPr>
              <a:t> Medical Fiber Optics Market</a:t>
            </a:r>
            <a:r>
              <a:rPr lang="en-US" sz="2000" dirty="0">
                <a:latin typeface="Bookman Old Style" pitchFamily="18" charset="0"/>
              </a:rPr>
              <a:t> report published by Accurize Market Research forecast that the global market is expected to reach $1.5 billion by 2024; growing at a CAGR of 6% from 2017 to 2025. </a:t>
            </a:r>
            <a:endParaRPr lang="en-US" sz="2000" dirty="0" smtClean="0">
              <a:latin typeface="Bookman Old Style" pitchFamily="18" charset="0"/>
            </a:endParaRPr>
          </a:p>
          <a:p>
            <a:pPr algn="just"/>
            <a:r>
              <a:rPr lang="en-US" sz="2000" dirty="0" smtClean="0">
                <a:latin typeface="Bookman Old Style" pitchFamily="18" charset="0"/>
              </a:rPr>
              <a:t>By </a:t>
            </a:r>
            <a:r>
              <a:rPr lang="en-US" sz="2000" dirty="0">
                <a:latin typeface="Bookman Old Style" pitchFamily="18" charset="0"/>
              </a:rPr>
              <a:t>geography, the Asia Pacific and North America are expected to grow at a CAGR of XX% and XX%, respectively, during the forecast period.</a:t>
            </a:r>
          </a:p>
          <a:p>
            <a:pPr algn="just"/>
            <a:endParaRPr lang="en-US" sz="2000" dirty="0">
              <a:latin typeface="Bookman Old Style" pitchFamily="18" charset="0"/>
            </a:endParaRPr>
          </a:p>
          <a:p>
            <a:pPr algn="just"/>
            <a:r>
              <a:rPr lang="en-US" sz="2000" b="1" dirty="0">
                <a:latin typeface="Bookman Old Style" pitchFamily="18" charset="0"/>
              </a:rPr>
              <a:t>Request Sample:</a:t>
            </a:r>
            <a:endParaRPr lang="en-US" sz="2000" dirty="0">
              <a:latin typeface="Bookman Old Style" pitchFamily="18" charset="0"/>
            </a:endParaRPr>
          </a:p>
          <a:p>
            <a:pPr indent="1588" algn="just">
              <a:buNone/>
            </a:pPr>
            <a:r>
              <a:rPr lang="en-US" sz="2000" dirty="0" smtClean="0">
                <a:latin typeface="Bookman Old Style" pitchFamily="18" charset="0"/>
                <a:hlinkClick r:id="rId3"/>
              </a:rPr>
              <a:t>https</a:t>
            </a:r>
            <a:r>
              <a:rPr lang="en-US" sz="2000" dirty="0">
                <a:latin typeface="Bookman Old Style" pitchFamily="18" charset="0"/>
                <a:hlinkClick r:id="rId3"/>
              </a:rPr>
              <a:t>://www.accurizemarketresearch.com/report/medical-fiber-optics-market/sample-request</a:t>
            </a:r>
            <a:endParaRPr lang="en-US" sz="2000" dirty="0">
              <a:latin typeface="Bookman Old Style" pitchFamily="18" charset="0"/>
            </a:endParaRPr>
          </a:p>
          <a:p>
            <a:pPr algn="just"/>
            <a:endParaRPr lang="en-US" sz="2000" dirty="0">
              <a:latin typeface="Bookman Old Style"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06362"/>
            <a:ext cx="3886200" cy="655638"/>
          </a:xfrm>
        </p:spPr>
        <p:txBody>
          <a:bodyPr>
            <a:normAutofit/>
          </a:bodyPr>
          <a:lstStyle/>
          <a:p>
            <a:r>
              <a:rPr lang="en-US" sz="2400" b="1" dirty="0" smtClean="0">
                <a:solidFill>
                  <a:schemeClr val="accent2"/>
                </a:solidFill>
              </a:rPr>
              <a:t>Medical Fiber Optics Market</a:t>
            </a:r>
            <a:endParaRPr lang="en-US" sz="2400" dirty="0">
              <a:solidFill>
                <a:schemeClr val="accent2"/>
              </a:solidFill>
            </a:endParaRPr>
          </a:p>
        </p:txBody>
      </p:sp>
      <p:sp>
        <p:nvSpPr>
          <p:cNvPr id="4" name="Footer Placeholder 3"/>
          <p:cNvSpPr>
            <a:spLocks noGrp="1"/>
          </p:cNvSpPr>
          <p:nvPr>
            <p:ph type="ftr" sz="quarter" idx="11"/>
          </p:nvPr>
        </p:nvSpPr>
        <p:spPr>
          <a:xfrm>
            <a:off x="2362200" y="6172200"/>
            <a:ext cx="3962400" cy="457200"/>
          </a:xfrm>
        </p:spPr>
        <p:txBody>
          <a:bodyPr/>
          <a:lstStyle/>
          <a:p>
            <a:pPr algn="ctr"/>
            <a:r>
              <a:rPr lang="en-US" sz="1600" dirty="0" smtClean="0">
                <a:latin typeface="Times New Roman" pitchFamily="18" charset="0"/>
                <a:cs typeface="Times New Roman" pitchFamily="18" charset="0"/>
              </a:rPr>
              <a:t>Copyright © 2019 Accurize Market Research sales@accurizemarketresearch.com</a:t>
            </a:r>
            <a:endParaRPr lang="en-US" sz="16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838200" y="838200"/>
            <a:ext cx="7772400" cy="4572000"/>
          </a:xfrm>
        </p:spPr>
        <p:txBody>
          <a:bodyPr>
            <a:normAutofit/>
          </a:bodyPr>
          <a:lstStyle/>
          <a:p>
            <a:pPr algn="just"/>
            <a:r>
              <a:rPr lang="en-US" sz="2000" b="1" dirty="0">
                <a:latin typeface="Bookman Old Style" pitchFamily="18" charset="0"/>
              </a:rPr>
              <a:t>The rising popularity of fiber-optics to drive the growth of the global market</a:t>
            </a:r>
            <a:endParaRPr lang="en-US" sz="2000" dirty="0">
              <a:latin typeface="Bookman Old Style" pitchFamily="18" charset="0"/>
            </a:endParaRPr>
          </a:p>
          <a:p>
            <a:pPr algn="just"/>
            <a:r>
              <a:rPr lang="en-US" sz="2000" dirty="0">
                <a:latin typeface="Bookman Old Style" pitchFamily="18" charset="0"/>
              </a:rPr>
              <a:t>Some of the factors driving the growth of the global medical fiber optics market are increasing development in the field of fiber optic technology, the rising popularity of fiber-optic transillumination in dentistry, need for miniaturized medical devices, and growing demand for minimally invasive procedures</a:t>
            </a:r>
            <a:r>
              <a:rPr lang="en-US" sz="2000" dirty="0" smtClean="0">
                <a:latin typeface="Bookman Old Style" pitchFamily="18" charset="0"/>
              </a:rPr>
              <a:t>.</a:t>
            </a:r>
          </a:p>
          <a:p>
            <a:pPr algn="just"/>
            <a:endParaRPr lang="en-US" sz="2000" dirty="0">
              <a:latin typeface="Bookman Old Style" pitchFamily="18" charset="0"/>
            </a:endParaRPr>
          </a:p>
          <a:p>
            <a:pPr algn="just"/>
            <a:r>
              <a:rPr lang="en-US" sz="2000" dirty="0" smtClean="0">
                <a:latin typeface="Bookman Old Style" pitchFamily="18" charset="0"/>
              </a:rPr>
              <a:t> </a:t>
            </a:r>
            <a:r>
              <a:rPr lang="en-US" sz="2000" dirty="0">
                <a:latin typeface="Bookman Old Style" pitchFamily="18" charset="0"/>
              </a:rPr>
              <a:t>Additionally, enhancement in the field of fiber optics would provide future scope in the forecasted period. Though, the risk associated with the intensity of light could hamper the progress of the market.</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3048000" cy="808038"/>
          </a:xfrm>
        </p:spPr>
        <p:txBody>
          <a:bodyPr>
            <a:normAutofit fontScale="90000"/>
          </a:bodyPr>
          <a:lstStyle/>
          <a:p>
            <a:r>
              <a:rPr lang="en-US" sz="2400" b="1" dirty="0" smtClean="0">
                <a:solidFill>
                  <a:schemeClr val="accent2"/>
                </a:solidFill>
              </a:rPr>
              <a:t>market segmentation</a:t>
            </a:r>
            <a:r>
              <a:rPr lang="en-US" sz="2400" dirty="0" smtClean="0"/>
              <a:t/>
            </a:r>
            <a:br>
              <a:rPr lang="en-US" sz="2400" dirty="0" smtClean="0"/>
            </a:br>
            <a:endParaRPr lang="en-US" sz="2400" dirty="0"/>
          </a:p>
        </p:txBody>
      </p:sp>
      <p:sp>
        <p:nvSpPr>
          <p:cNvPr id="4" name="Footer Placeholder 3"/>
          <p:cNvSpPr>
            <a:spLocks noGrp="1"/>
          </p:cNvSpPr>
          <p:nvPr>
            <p:ph type="ftr" sz="quarter" idx="11"/>
          </p:nvPr>
        </p:nvSpPr>
        <p:spPr>
          <a:xfrm>
            <a:off x="2438400" y="6172200"/>
            <a:ext cx="3962400" cy="457200"/>
          </a:xfrm>
        </p:spPr>
        <p:txBody>
          <a:bodyPr/>
          <a:lstStyle/>
          <a:p>
            <a:pPr algn="ctr"/>
            <a:r>
              <a:rPr lang="en-US" sz="1600" dirty="0" smtClean="0">
                <a:latin typeface="Times New Roman" pitchFamily="18" charset="0"/>
                <a:cs typeface="Times New Roman" pitchFamily="18" charset="0"/>
              </a:rPr>
              <a:t>Copyright © 2019 Accurize Market Research sales@accurizemarketresearch.com</a:t>
            </a:r>
            <a:endParaRPr lang="en-US" sz="16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609600" y="731837"/>
            <a:ext cx="8229600" cy="4525963"/>
          </a:xfrm>
        </p:spPr>
        <p:txBody>
          <a:bodyPr>
            <a:normAutofit/>
          </a:bodyPr>
          <a:lstStyle/>
          <a:p>
            <a:pPr algn="just"/>
            <a:r>
              <a:rPr lang="en-US" sz="2000" dirty="0" smtClean="0">
                <a:latin typeface="Bookman Old Style" pitchFamily="18" charset="0"/>
              </a:rPr>
              <a:t>The </a:t>
            </a:r>
            <a:r>
              <a:rPr lang="en-US" sz="2000" dirty="0">
                <a:latin typeface="Bookman Old Style" pitchFamily="18" charset="0"/>
              </a:rPr>
              <a:t>global medical fiber optics market is split into application and geography. The application segment is divided into laser fiberoptic, fiberoptic sensors, endoscopes, fiberoptics surgical lights, fiberoptic dental lights, and others.</a:t>
            </a:r>
          </a:p>
          <a:p>
            <a:pPr algn="just"/>
            <a:r>
              <a:rPr lang="en-US" sz="2000" dirty="0">
                <a:latin typeface="Bookman Old Style" pitchFamily="18" charset="0"/>
              </a:rPr>
              <a:t>North America, Europe, Asia-Pacific and the Rest of the world (RoW) are the geographical segments of the market</a:t>
            </a:r>
            <a:r>
              <a:rPr lang="en-US" sz="2000" dirty="0" smtClean="0">
                <a:latin typeface="Bookman Old Style" pitchFamily="18" charset="0"/>
              </a:rPr>
              <a:t>.</a:t>
            </a:r>
          </a:p>
          <a:p>
            <a:pPr algn="just"/>
            <a:r>
              <a:rPr lang="en-US" sz="2000" dirty="0" smtClean="0">
                <a:latin typeface="Bookman Old Style" pitchFamily="18" charset="0"/>
              </a:rPr>
              <a:t> </a:t>
            </a:r>
            <a:r>
              <a:rPr lang="en-US" sz="2000" dirty="0">
                <a:latin typeface="Bookman Old Style" pitchFamily="18" charset="0"/>
              </a:rPr>
              <a:t>North America is further bifurcated into countries namely; U.S., Canada, and Mexico</a:t>
            </a:r>
            <a:r>
              <a:rPr lang="en-US" sz="2000" dirty="0" smtClean="0">
                <a:latin typeface="Bookman Old Style" pitchFamily="18" charset="0"/>
              </a:rPr>
              <a:t>.</a:t>
            </a:r>
          </a:p>
          <a:p>
            <a:pPr algn="just"/>
            <a:r>
              <a:rPr lang="en-US" sz="2000" dirty="0" smtClean="0">
                <a:latin typeface="Bookman Old Style" pitchFamily="18" charset="0"/>
              </a:rPr>
              <a:t> </a:t>
            </a:r>
            <a:r>
              <a:rPr lang="en-US" sz="2000" dirty="0">
                <a:latin typeface="Bookman Old Style" pitchFamily="18" charset="0"/>
              </a:rPr>
              <a:t>Europe covers countries like Russia, the U.K., Germany, France, Italy and the Rest of Europe. </a:t>
            </a:r>
            <a:endParaRPr lang="en-US" sz="2000" dirty="0" smtClean="0">
              <a:latin typeface="Bookman Old Style" pitchFamily="18" charset="0"/>
            </a:endParaRPr>
          </a:p>
          <a:p>
            <a:pPr algn="just"/>
            <a:r>
              <a:rPr lang="en-US" sz="2000" dirty="0" smtClean="0">
                <a:latin typeface="Bookman Old Style" pitchFamily="18" charset="0"/>
              </a:rPr>
              <a:t>Asia-Pacific </a:t>
            </a:r>
            <a:r>
              <a:rPr lang="en-US" sz="2000" dirty="0">
                <a:latin typeface="Bookman Old Style" pitchFamily="18" charset="0"/>
              </a:rPr>
              <a:t>countries include China, India, Japan, South Korea and Rest of Asia Pacific. Rest of the World (RoW) covers South America, Africa, and the Middle East.</a:t>
            </a:r>
          </a:p>
          <a:p>
            <a:pPr algn="just"/>
            <a:endParaRPr lang="en-US" sz="2000" dirty="0">
              <a:latin typeface="Bookman Old Style"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50838"/>
            <a:ext cx="4038600" cy="944562"/>
          </a:xfrm>
        </p:spPr>
        <p:txBody>
          <a:bodyPr>
            <a:normAutofit fontScale="90000"/>
          </a:bodyPr>
          <a:lstStyle/>
          <a:p>
            <a:r>
              <a:rPr lang="en-US" sz="2700" b="1" dirty="0" smtClean="0">
                <a:solidFill>
                  <a:schemeClr val="accent2"/>
                </a:solidFill>
              </a:rPr>
              <a:t>market segmentation</a:t>
            </a:r>
            <a:r>
              <a:rPr lang="en-US" dirty="0" smtClean="0"/>
              <a:t/>
            </a:r>
            <a:br>
              <a:rPr lang="en-US" dirty="0" smtClean="0"/>
            </a:br>
            <a:endParaRPr lang="en-US" dirty="0"/>
          </a:p>
        </p:txBody>
      </p:sp>
      <p:sp>
        <p:nvSpPr>
          <p:cNvPr id="4" name="Footer Placeholder 3"/>
          <p:cNvSpPr>
            <a:spLocks noGrp="1"/>
          </p:cNvSpPr>
          <p:nvPr>
            <p:ph type="ftr" sz="quarter" idx="11"/>
          </p:nvPr>
        </p:nvSpPr>
        <p:spPr>
          <a:xfrm>
            <a:off x="2667000" y="6172200"/>
            <a:ext cx="3962400" cy="457200"/>
          </a:xfrm>
        </p:spPr>
        <p:txBody>
          <a:bodyPr/>
          <a:lstStyle/>
          <a:p>
            <a:pPr algn="ctr"/>
            <a:r>
              <a:rPr lang="en-US" sz="1600" dirty="0" smtClean="0">
                <a:latin typeface="Times New Roman" pitchFamily="18" charset="0"/>
                <a:cs typeface="Times New Roman" pitchFamily="18" charset="0"/>
              </a:rPr>
              <a:t>Copyright © 2019 Accurize Market Research sales@accurizemarketresearch.com</a:t>
            </a:r>
            <a:endParaRPr lang="en-US" sz="16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762000" y="914400"/>
            <a:ext cx="7772400" cy="4572000"/>
          </a:xfrm>
        </p:spPr>
        <p:txBody>
          <a:bodyPr>
            <a:normAutofit lnSpcReduction="10000"/>
          </a:bodyPr>
          <a:lstStyle/>
          <a:p>
            <a:pPr algn="just"/>
            <a:r>
              <a:rPr lang="en-US" sz="2000" b="1" dirty="0">
                <a:latin typeface="Bookman Old Style" pitchFamily="18" charset="0"/>
              </a:rPr>
              <a:t>Customize Report:</a:t>
            </a:r>
            <a:endParaRPr lang="en-US" sz="2000" dirty="0">
              <a:latin typeface="Bookman Old Style" pitchFamily="18" charset="0"/>
            </a:endParaRPr>
          </a:p>
          <a:p>
            <a:pPr indent="1588" algn="just">
              <a:buNone/>
            </a:pPr>
            <a:r>
              <a:rPr lang="en-US" sz="2000" dirty="0">
                <a:latin typeface="Bookman Old Style" pitchFamily="18" charset="0"/>
                <a:hlinkClick r:id="rId2"/>
              </a:rPr>
              <a:t>https://www.accurizemarketresearch.com/report/medical-fiber-optics-market/ask-for-customization</a:t>
            </a:r>
            <a:endParaRPr lang="en-US" sz="2000" dirty="0">
              <a:latin typeface="Bookman Old Style" pitchFamily="18" charset="0"/>
            </a:endParaRPr>
          </a:p>
          <a:p>
            <a:pPr algn="just"/>
            <a:r>
              <a:rPr lang="en-US" sz="2000" b="1" dirty="0">
                <a:latin typeface="Bookman Old Style" pitchFamily="18" charset="0"/>
              </a:rPr>
              <a:t>"North America dominated the global market with the highest market share over the forecast period", says Accurize</a:t>
            </a:r>
            <a:endParaRPr lang="en-US" sz="2000" dirty="0">
              <a:latin typeface="Bookman Old Style" pitchFamily="18" charset="0"/>
            </a:endParaRPr>
          </a:p>
          <a:p>
            <a:pPr algn="just"/>
            <a:r>
              <a:rPr lang="en-US" sz="2000" dirty="0">
                <a:latin typeface="Bookman Old Style" pitchFamily="18" charset="0"/>
              </a:rPr>
              <a:t>North America held the majority of share with 41.1%, followed by Europe with 31.6% in the year 2017</a:t>
            </a:r>
            <a:r>
              <a:rPr lang="en-US" sz="2000" dirty="0" smtClean="0">
                <a:latin typeface="Bookman Old Style" pitchFamily="18" charset="0"/>
              </a:rPr>
              <a:t>.</a:t>
            </a:r>
          </a:p>
          <a:p>
            <a:pPr algn="just"/>
            <a:r>
              <a:rPr lang="en-US" sz="2000" dirty="0" smtClean="0">
                <a:latin typeface="Bookman Old Style" pitchFamily="18" charset="0"/>
              </a:rPr>
              <a:t> </a:t>
            </a:r>
            <a:r>
              <a:rPr lang="en-US" sz="2000" dirty="0">
                <a:latin typeface="Bookman Old Style" pitchFamily="18" charset="0"/>
              </a:rPr>
              <a:t>In terms of growth, Asia-Pacific is anticipated to dominate the market with the fastest CAGR during the forecast period, owing to increasing per capita income, technological advancements, improving healthcare infrastructure, and a rise in demand for minimally invasive procedures.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772400" cy="884238"/>
          </a:xfrm>
        </p:spPr>
        <p:txBody>
          <a:bodyPr>
            <a:normAutofit/>
          </a:bodyPr>
          <a:lstStyle/>
          <a:p>
            <a:r>
              <a:rPr lang="en-US" sz="2400" b="1" dirty="0" smtClean="0">
                <a:solidFill>
                  <a:schemeClr val="accent2"/>
                </a:solidFill>
              </a:rPr>
              <a:t>Top players in the market</a:t>
            </a:r>
            <a:r>
              <a:rPr lang="en-US" sz="2400" dirty="0" smtClean="0"/>
              <a:t/>
            </a:r>
            <a:br>
              <a:rPr lang="en-US" sz="2400" dirty="0" smtClean="0"/>
            </a:br>
            <a:endParaRPr lang="en-US" sz="2400" dirty="0"/>
          </a:p>
        </p:txBody>
      </p:sp>
      <p:sp>
        <p:nvSpPr>
          <p:cNvPr id="4" name="Footer Placeholder 3"/>
          <p:cNvSpPr>
            <a:spLocks noGrp="1"/>
          </p:cNvSpPr>
          <p:nvPr>
            <p:ph type="ftr" sz="quarter" idx="11"/>
          </p:nvPr>
        </p:nvSpPr>
        <p:spPr>
          <a:xfrm>
            <a:off x="2743200" y="6172200"/>
            <a:ext cx="3962400" cy="457200"/>
          </a:xfrm>
        </p:spPr>
        <p:txBody>
          <a:bodyPr/>
          <a:lstStyle/>
          <a:p>
            <a:pPr algn="ctr"/>
            <a:r>
              <a:rPr lang="en-US" sz="1600" dirty="0" smtClean="0">
                <a:latin typeface="Times New Roman" pitchFamily="18" charset="0"/>
                <a:cs typeface="Times New Roman" pitchFamily="18" charset="0"/>
              </a:rPr>
              <a:t>Copyright © 2019 Accurize Market Research sales@accurizemarketresearch.com</a:t>
            </a:r>
            <a:endParaRPr lang="en-US" sz="16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685800" y="762000"/>
            <a:ext cx="7772400" cy="4572000"/>
          </a:xfrm>
        </p:spPr>
        <p:txBody>
          <a:bodyPr>
            <a:normAutofit/>
          </a:bodyPr>
          <a:lstStyle/>
          <a:p>
            <a:r>
              <a:rPr lang="en-US" sz="2000" b="1" dirty="0" smtClean="0">
                <a:latin typeface="Bookman Old Style" pitchFamily="18" charset="0"/>
              </a:rPr>
              <a:t>Major companies operating in the market include</a:t>
            </a:r>
            <a:r>
              <a:rPr lang="en-US" sz="2000" dirty="0" smtClean="0">
                <a:latin typeface="Bookman Old Style" pitchFamily="18" charset="0"/>
              </a:rPr>
              <a:t>:</a:t>
            </a:r>
            <a:endParaRPr lang="en-US" sz="2000" dirty="0" smtClean="0">
              <a:latin typeface="Bookman Old Style" pitchFamily="18" charset="0"/>
            </a:endParaRPr>
          </a:p>
          <a:p>
            <a:r>
              <a:rPr lang="en-US" sz="2000" dirty="0" smtClean="0">
                <a:latin typeface="Bookman Old Style" pitchFamily="18" charset="0"/>
              </a:rPr>
              <a:t>Coherent</a:t>
            </a:r>
            <a:r>
              <a:rPr lang="en-US" sz="2000" dirty="0">
                <a:latin typeface="Bookman Old Style" pitchFamily="18" charset="0"/>
              </a:rPr>
              <a:t>, </a:t>
            </a:r>
            <a:r>
              <a:rPr lang="en-US" sz="2000" dirty="0" smtClean="0">
                <a:latin typeface="Bookman Old Style" pitchFamily="18" charset="0"/>
              </a:rPr>
              <a:t>Inc</a:t>
            </a:r>
          </a:p>
          <a:p>
            <a:r>
              <a:rPr lang="en-US" sz="2000" dirty="0" smtClean="0">
                <a:latin typeface="Bookman Old Style" pitchFamily="18" charset="0"/>
              </a:rPr>
              <a:t>Schott AG</a:t>
            </a:r>
          </a:p>
          <a:p>
            <a:r>
              <a:rPr lang="en-US" sz="2000" dirty="0" smtClean="0">
                <a:latin typeface="Bookman Old Style" pitchFamily="18" charset="0"/>
              </a:rPr>
              <a:t> ientific Corporation </a:t>
            </a:r>
          </a:p>
          <a:p>
            <a:r>
              <a:rPr lang="en-US" sz="2000" dirty="0" smtClean="0">
                <a:latin typeface="Bookman Old Style" pitchFamily="18" charset="0"/>
              </a:rPr>
              <a:t>Timbercon</a:t>
            </a:r>
            <a:r>
              <a:rPr lang="en-US" sz="2000" dirty="0">
                <a:latin typeface="Bookman Old Style" pitchFamily="18" charset="0"/>
              </a:rPr>
              <a:t>, </a:t>
            </a:r>
            <a:r>
              <a:rPr lang="en-US" sz="2000" dirty="0" smtClean="0">
                <a:latin typeface="Bookman Old Style" pitchFamily="18" charset="0"/>
              </a:rPr>
              <a:t>Inc</a:t>
            </a:r>
          </a:p>
          <a:p>
            <a:r>
              <a:rPr lang="en-US" sz="2000" dirty="0" smtClean="0">
                <a:latin typeface="Bookman Old Style" pitchFamily="18" charset="0"/>
              </a:rPr>
              <a:t>IPG </a:t>
            </a:r>
            <a:r>
              <a:rPr lang="en-US" sz="2000" dirty="0">
                <a:latin typeface="Bookman Old Style" pitchFamily="18" charset="0"/>
              </a:rPr>
              <a:t>Photonics </a:t>
            </a:r>
            <a:r>
              <a:rPr lang="en-US" sz="2000" dirty="0" smtClean="0">
                <a:latin typeface="Bookman Old Style" pitchFamily="18" charset="0"/>
              </a:rPr>
              <a:t>Corporation</a:t>
            </a:r>
          </a:p>
          <a:p>
            <a:r>
              <a:rPr lang="en-US" sz="2000" dirty="0" smtClean="0">
                <a:latin typeface="Bookman Old Style" pitchFamily="18" charset="0"/>
              </a:rPr>
              <a:t> </a:t>
            </a:r>
            <a:r>
              <a:rPr lang="en-US" sz="2000" dirty="0">
                <a:latin typeface="Bookman Old Style" pitchFamily="18" charset="0"/>
              </a:rPr>
              <a:t>American Medical System </a:t>
            </a:r>
            <a:r>
              <a:rPr lang="en-US" sz="2000" dirty="0" smtClean="0">
                <a:latin typeface="Bookman Old Style" pitchFamily="18" charset="0"/>
              </a:rPr>
              <a:t>LLC</a:t>
            </a:r>
          </a:p>
          <a:p>
            <a:r>
              <a:rPr lang="en-US" sz="2000" dirty="0" smtClean="0">
                <a:latin typeface="Bookman Old Style" pitchFamily="18" charset="0"/>
              </a:rPr>
              <a:t> </a:t>
            </a:r>
            <a:r>
              <a:rPr lang="en-US" sz="2000" dirty="0">
                <a:latin typeface="Bookman Old Style" pitchFamily="18" charset="0"/>
              </a:rPr>
              <a:t>LEONI </a:t>
            </a:r>
            <a:r>
              <a:rPr lang="en-US" sz="2000" dirty="0" smtClean="0">
                <a:latin typeface="Bookman Old Style" pitchFamily="18" charset="0"/>
              </a:rPr>
              <a:t>AG</a:t>
            </a:r>
          </a:p>
          <a:p>
            <a:r>
              <a:rPr lang="en-US" sz="2000" dirty="0" smtClean="0">
                <a:latin typeface="Bookman Old Style" pitchFamily="18" charset="0"/>
              </a:rPr>
              <a:t>ROFIN-SINAR </a:t>
            </a:r>
            <a:r>
              <a:rPr lang="en-US" sz="2000" dirty="0">
                <a:latin typeface="Bookman Old Style" pitchFamily="18" charset="0"/>
              </a:rPr>
              <a:t>Technologies </a:t>
            </a:r>
            <a:r>
              <a:rPr lang="en-US" sz="2000" dirty="0" smtClean="0">
                <a:latin typeface="Bookman Old Style" pitchFamily="18" charset="0"/>
              </a:rPr>
              <a:t>Inc</a:t>
            </a:r>
          </a:p>
          <a:p>
            <a:r>
              <a:rPr lang="en-US" sz="2000" dirty="0" smtClean="0">
                <a:latin typeface="Bookman Old Style" pitchFamily="18" charset="0"/>
              </a:rPr>
              <a:t>Vitalcor</a:t>
            </a:r>
            <a:r>
              <a:rPr lang="en-US" sz="2000" dirty="0">
                <a:latin typeface="Bookman Old Style" pitchFamily="18" charset="0"/>
              </a:rPr>
              <a:t>, </a:t>
            </a:r>
            <a:r>
              <a:rPr lang="en-US" sz="2000" dirty="0" smtClean="0">
                <a:latin typeface="Bookman Old Style" pitchFamily="18" charset="0"/>
              </a:rPr>
              <a:t>Inc</a:t>
            </a:r>
          </a:p>
          <a:p>
            <a:r>
              <a:rPr lang="en-US" sz="2000" dirty="0" smtClean="0">
                <a:latin typeface="Bookman Old Style" pitchFamily="18" charset="0"/>
              </a:rPr>
              <a:t>and </a:t>
            </a:r>
            <a:r>
              <a:rPr lang="en-US" sz="2000" dirty="0">
                <a:latin typeface="Bookman Old Style" pitchFamily="18" charset="0"/>
              </a:rPr>
              <a:t>TRUMPF </a:t>
            </a:r>
            <a:r>
              <a:rPr lang="en-US" sz="2000" dirty="0" smtClean="0">
                <a:latin typeface="Bookman Old Style" pitchFamily="18" charset="0"/>
              </a:rPr>
              <a:t>Group</a:t>
            </a:r>
            <a:endParaRPr lang="en-US" sz="2000" dirty="0">
              <a:latin typeface="Bookman Old Style"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152400"/>
            <a:ext cx="3276600" cy="884238"/>
          </a:xfrm>
        </p:spPr>
        <p:txBody>
          <a:bodyPr>
            <a:normAutofit/>
          </a:bodyPr>
          <a:lstStyle/>
          <a:p>
            <a:r>
              <a:rPr lang="en-US" sz="3600" b="1" u="sng" dirty="0" smtClean="0">
                <a:solidFill>
                  <a:schemeClr val="accent2"/>
                </a:solidFill>
              </a:rPr>
              <a:t>Contact Us:</a:t>
            </a:r>
            <a:endParaRPr lang="en-US" sz="3600" dirty="0">
              <a:solidFill>
                <a:schemeClr val="accent2"/>
              </a:solidFill>
            </a:endParaRPr>
          </a:p>
        </p:txBody>
      </p:sp>
      <p:sp>
        <p:nvSpPr>
          <p:cNvPr id="4" name="Footer Placeholder 3"/>
          <p:cNvSpPr>
            <a:spLocks noGrp="1"/>
          </p:cNvSpPr>
          <p:nvPr>
            <p:ph type="ftr" sz="quarter" idx="11"/>
          </p:nvPr>
        </p:nvSpPr>
        <p:spPr>
          <a:xfrm>
            <a:off x="2590800" y="6172200"/>
            <a:ext cx="3962400" cy="457200"/>
          </a:xfrm>
        </p:spPr>
        <p:txBody>
          <a:bodyPr/>
          <a:lstStyle/>
          <a:p>
            <a:pPr algn="ctr"/>
            <a:r>
              <a:rPr lang="en-US" sz="1600" dirty="0" smtClean="0">
                <a:latin typeface="Times New Roman" pitchFamily="18" charset="0"/>
                <a:cs typeface="Times New Roman" pitchFamily="18" charset="0"/>
              </a:rPr>
              <a:t>Copyright © 2019 Accurize Market Research sales@accurizemarketresearch.com</a:t>
            </a:r>
            <a:endParaRPr lang="en-US" sz="16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838200" y="1143000"/>
            <a:ext cx="7772400" cy="4572000"/>
          </a:xfrm>
        </p:spPr>
        <p:txBody>
          <a:bodyPr>
            <a:normAutofit/>
          </a:bodyPr>
          <a:lstStyle/>
          <a:p>
            <a:pPr marL="0" indent="0" algn="ctr">
              <a:buNone/>
            </a:pPr>
            <a:r>
              <a:rPr lang="en-US" sz="2000" dirty="0" smtClean="0">
                <a:latin typeface="Bookman Old Style" pitchFamily="18" charset="0"/>
                <a:cs typeface="Times New Roman" pitchFamily="18" charset="0"/>
              </a:rPr>
              <a:t>Accurize Market Research Pvt. Ltd.</a:t>
            </a:r>
          </a:p>
          <a:p>
            <a:pPr marL="0" indent="0" algn="ctr">
              <a:buNone/>
            </a:pPr>
            <a:r>
              <a:rPr lang="en-US" sz="2000" dirty="0" smtClean="0">
                <a:latin typeface="Bookman Old Style" pitchFamily="18" charset="0"/>
                <a:cs typeface="Times New Roman" pitchFamily="18" charset="0"/>
              </a:rPr>
              <a:t>PUNE OFFICE: 306, ZEN BUSINESS CENTER, </a:t>
            </a:r>
          </a:p>
          <a:p>
            <a:pPr marL="0" indent="0" algn="ctr">
              <a:buNone/>
            </a:pPr>
            <a:r>
              <a:rPr lang="en-US" sz="2000" dirty="0" smtClean="0">
                <a:latin typeface="Bookman Old Style" pitchFamily="18" charset="0"/>
                <a:cs typeface="Times New Roman" pitchFamily="18" charset="0"/>
              </a:rPr>
              <a:t>WAKAD, NEAR BHUMKAR CHOWK, </a:t>
            </a:r>
          </a:p>
          <a:p>
            <a:pPr marL="0" indent="0" algn="ctr">
              <a:buNone/>
            </a:pPr>
            <a:r>
              <a:rPr lang="en-US" sz="2000" dirty="0" smtClean="0">
                <a:latin typeface="Bookman Old Style" pitchFamily="18" charset="0"/>
                <a:cs typeface="Times New Roman" pitchFamily="18" charset="0"/>
              </a:rPr>
              <a:t>MUMBAI BANGALORE HIGHWAY, </a:t>
            </a:r>
          </a:p>
          <a:p>
            <a:pPr marL="0" indent="0" algn="ctr">
              <a:buNone/>
            </a:pPr>
            <a:r>
              <a:rPr lang="en-US" sz="2000" dirty="0" smtClean="0">
                <a:latin typeface="Bookman Old Style" pitchFamily="18" charset="0"/>
                <a:cs typeface="Times New Roman" pitchFamily="18" charset="0"/>
              </a:rPr>
              <a:t>PUNE-411057</a:t>
            </a:r>
          </a:p>
          <a:p>
            <a:pPr marL="0" indent="0" algn="ctr">
              <a:buNone/>
            </a:pPr>
            <a:r>
              <a:rPr lang="en-US" sz="2400" dirty="0" smtClean="0">
                <a:latin typeface="Times New Roman" pitchFamily="18" charset="0"/>
                <a:cs typeface="Times New Roman" pitchFamily="18" charset="0"/>
              </a:rPr>
              <a:t>Email: </a:t>
            </a:r>
            <a:r>
              <a:rPr lang="en-US" sz="2400" dirty="0" smtClean="0">
                <a:latin typeface="Times New Roman" pitchFamily="18" charset="0"/>
                <a:cs typeface="Times New Roman" pitchFamily="18" charset="0"/>
                <a:hlinkClick r:id="rId2"/>
              </a:rPr>
              <a:t>help@accurizemarketresearch.com</a:t>
            </a:r>
            <a:endParaRPr lang="en-US" sz="2400" dirty="0" smtClean="0">
              <a:latin typeface="Times New Roman" pitchFamily="18" charset="0"/>
              <a:cs typeface="Times New Roman" pitchFamily="18" charset="0"/>
            </a:endParaRPr>
          </a:p>
          <a:p>
            <a:pPr marL="0" indent="0" algn="ctr">
              <a:buNone/>
            </a:pPr>
            <a:r>
              <a:rPr lang="en-US" sz="2400" dirty="0" smtClean="0">
                <a:latin typeface="Times New Roman" pitchFamily="18" charset="0"/>
                <a:cs typeface="Times New Roman" pitchFamily="18" charset="0"/>
              </a:rPr>
              <a:t>Contact No: +1-339-368-6383</a:t>
            </a:r>
          </a:p>
          <a:p>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19</TotalTime>
  <Words>493</Words>
  <Application>Microsoft Office PowerPoint</Application>
  <PresentationFormat>On-screen Show (4:3)</PresentationFormat>
  <Paragraphs>52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Equity</vt:lpstr>
      <vt:lpstr>Global Medical Fiber Optics Market  2017 – 2025 </vt:lpstr>
      <vt:lpstr>Global Medical Fiber Optics Market is Estimated to Reach $1.5 Billion by 2024</vt:lpstr>
      <vt:lpstr>Medical Fiber Optics Market</vt:lpstr>
      <vt:lpstr>market segmentation </vt:lpstr>
      <vt:lpstr>market segmentation </vt:lpstr>
      <vt:lpstr>Top players in the market </vt:lpstr>
      <vt:lpstr>Contact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Medical Fiber Optics Market  2017 – 2025 </dc:title>
  <dc:creator>abc</dc:creator>
  <cp:lastModifiedBy>abc</cp:lastModifiedBy>
  <cp:revision>3</cp:revision>
  <dcterms:created xsi:type="dcterms:W3CDTF">2019-11-07T23:13:58Z</dcterms:created>
  <dcterms:modified xsi:type="dcterms:W3CDTF">2019-11-07T23:33:11Z</dcterms:modified>
</cp:coreProperties>
</file>